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</p:sldIdLst>
  <p:sldSz cx="9144000" cy="5143500" type="screen16x9"/>
  <p:notesSz cx="6858000" cy="9144000"/>
  <p:embeddedFontLst>
    <p:embeddedFont>
      <p:font typeface="Dosis" pitchFamily="2" charset="0"/>
      <p:regular r:id="rId117"/>
      <p:bold r:id="rId118"/>
    </p:embeddedFont>
    <p:embeddedFont>
      <p:font typeface="Karla" panose="020B0604020202020204" pitchFamily="2" charset="0"/>
      <p:regular r:id="rId119"/>
      <p:bold r:id="rId120"/>
      <p:italic r:id="rId121"/>
      <p:boldItalic r:id="rId122"/>
    </p:embeddedFont>
    <p:embeddedFont>
      <p:font typeface="Raleway" panose="020B0604020202020204" pitchFamily="2" charset="0"/>
      <p:regular r:id="rId123"/>
      <p:bold r:id="rId124"/>
      <p:italic r:id="rId125"/>
      <p:boldItalic r:id="rId126"/>
    </p:embeddedFont>
    <p:embeddedFont>
      <p:font typeface="Varela Round" panose="020B0604020202020204" pitchFamily="2" charset="-79"/>
      <p:regular r:id="rId1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278DF-4DF5-41F3-92F9-3B116C6CD6F4}">
  <a:tblStyle styleId="{B58278DF-4DF5-41F3-92F9-3B116C6CD6F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7.fntdata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font" Target="fonts/font2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8.fntdata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font" Target="fonts/font3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4.fntdata"/><Relationship Id="rId125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Shape 1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Shape 1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Shape 1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Shape 1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Shape 1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Shape 1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Shape 138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Shape 1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Shape 139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Shape 1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Shape 1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Shape 1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Shape 1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Shape 1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Shape 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Shape 8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Shape 9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Shape 9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Shape 9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Shape 10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Shape 10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Shape 10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Shape 10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Shape 1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Shape 1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Shape 1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Shape 1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Shape 1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Shape 1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Shape 1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Shape 1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Shape 1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Shape 1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Shape 1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6025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A42428"/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5900" y="759981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DB3231">
              <a:alpha val="6808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0" y="1351100"/>
            <a:ext cx="9156075" cy="2889062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59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6375475" y="4745746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A42428"/>
          </a:solidFill>
          <a:ln>
            <a:noFill/>
          </a:ln>
        </p:spPr>
      </p:sp>
      <p:sp>
        <p:nvSpPr>
          <p:cNvPr id="83" name="Shape 83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DB3231">
              <a:alpha val="48080"/>
            </a:srgbClr>
          </a:solidFill>
          <a:ln>
            <a:noFill/>
          </a:ln>
        </p:spPr>
      </p:sp>
      <p:sp>
        <p:nvSpPr>
          <p:cNvPr id="84" name="Shape 84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</p:sp>
      <p:sp>
        <p:nvSpPr>
          <p:cNvPr id="85" name="Shape 85"/>
          <p:cNvSpPr/>
          <p:nvPr/>
        </p:nvSpPr>
        <p:spPr>
          <a:xfrm>
            <a:off x="-9150" y="-52250"/>
            <a:ext cx="9162300" cy="104400"/>
          </a:xfrm>
          <a:prstGeom prst="rect">
            <a:avLst/>
          </a:pr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397100" y="876075"/>
            <a:ext cx="8788800" cy="0"/>
          </a:xfrm>
          <a:prstGeom prst="straightConnector1">
            <a:avLst/>
          </a:prstGeom>
          <a:noFill/>
          <a:ln w="9525" cap="flat" cmpd="sng">
            <a:solidFill>
              <a:srgbClr val="DB323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0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ABE33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6025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5" name="Shape 15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1351100"/>
            <a:ext cx="9156075" cy="2889062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1pPr>
            <a:lvl2pPr lvl="1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2pPr>
            <a:lvl3pPr lvl="2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3pPr>
            <a:lvl4pPr lvl="3" algn="ctr" rtl="0">
              <a:spcBef>
                <a:spcPts val="0"/>
              </a:spcBef>
              <a:buSzPct val="100000"/>
              <a:buNone/>
              <a:defRPr sz="1800" b="1"/>
            </a:lvl4pPr>
            <a:lvl5pPr lvl="4" algn="ctr" rtl="0">
              <a:spcBef>
                <a:spcPts val="0"/>
              </a:spcBef>
              <a:buSzPct val="100000"/>
              <a:buNone/>
              <a:defRPr sz="1800" b="1"/>
            </a:lvl5pPr>
            <a:lvl6pPr lvl="5" algn="ctr" rtl="0">
              <a:spcBef>
                <a:spcPts val="0"/>
              </a:spcBef>
              <a:buSzPct val="100000"/>
              <a:buNone/>
              <a:defRPr sz="1800" b="1"/>
            </a:lvl6pPr>
            <a:lvl7pPr lvl="6" algn="ctr" rtl="0">
              <a:spcBef>
                <a:spcPts val="0"/>
              </a:spcBef>
              <a:buSzPct val="100000"/>
              <a:buNone/>
              <a:defRPr sz="1800" b="1"/>
            </a:lvl7pPr>
            <a:lvl8pPr lvl="7" algn="ctr" rtl="0">
              <a:spcBef>
                <a:spcPts val="0"/>
              </a:spcBef>
              <a:buSzPct val="100000"/>
              <a:buNone/>
              <a:defRPr sz="1800" b="1"/>
            </a:lvl8pPr>
            <a:lvl9pPr lvl="8" algn="ctr" rtl="0">
              <a:spcBef>
                <a:spcPts val="0"/>
              </a:spcBef>
              <a:buSzPct val="1000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024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A42428"/>
          </a:soli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0" y="1580112"/>
            <a:ext cx="9144000" cy="3341667"/>
          </a:xfrm>
          <a:custGeom>
            <a:avLst/>
            <a:gdLst/>
            <a:ahLst/>
            <a:cxnLst/>
            <a:rect l="0" t="0" r="0" b="0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DB3231">
              <a:alpha val="6808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5900" y="410541"/>
            <a:ext cx="9144151" cy="4453148"/>
          </a:xfrm>
          <a:custGeom>
            <a:avLst/>
            <a:gdLst/>
            <a:ahLst/>
            <a:cxnLst/>
            <a:rect l="0" t="0" r="0" b="0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E68700">
              <a:alpha val="74230"/>
            </a:srgbClr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300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6" name="Shape 3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7" name="Shape 3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8" name="Shape 3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79179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hape 4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8" name="Shape 4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9" name="Shape 49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0" name="Shape 50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1" name="Shape 51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2" name="Shape 52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3357261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0" name="Shape 60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68" name="Shape 68"/>
          <p:cNvSpPr/>
          <p:nvPr/>
        </p:nvSpPr>
        <p:spPr>
          <a:xfrm>
            <a:off x="-6025" y="1"/>
            <a:ext cx="4445394" cy="1085643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69" name="Shape 69"/>
          <p:cNvSpPr/>
          <p:nvPr/>
        </p:nvSpPr>
        <p:spPr>
          <a:xfrm>
            <a:off x="6375475" y="4745746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0" name="Shape 70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2" name="Shape 72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A42428"/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>
            <a:off x="-6025" y="1"/>
            <a:ext cx="4445394" cy="1085643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E68700">
              <a:alpha val="74230"/>
            </a:srgbClr>
          </a:solidFill>
          <a:ln>
            <a:noFill/>
          </a:ln>
        </p:spPr>
      </p:sp>
      <p:sp>
        <p:nvSpPr>
          <p:cNvPr id="77" name="Shape 77"/>
          <p:cNvSpPr/>
          <p:nvPr/>
        </p:nvSpPr>
        <p:spPr>
          <a:xfrm>
            <a:off x="6375475" y="4745746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A42428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DB3231">
              <a:alpha val="68080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DB3231">
              <a:alpha val="6808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browsers/browsers_stats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w3schools.com/browsers/browsers_os.asp" TargetMode="External"/><Relationship Id="rId4" Type="http://schemas.openxmlformats.org/officeDocument/2006/relationships/hyperlink" Target="http://www.w3schools.com/browsers/browsers_display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492350" y="2021100"/>
            <a:ext cx="6159300" cy="11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HTML5 &amp; CSS3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521925" y="150000"/>
            <a:ext cx="43107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LINGUAGENS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862054" y="1368250"/>
            <a:ext cx="74199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W3C -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W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orld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W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ide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W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eb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C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onsortium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1844625" y="1871325"/>
            <a:ext cx="5485800" cy="0"/>
          </a:xfrm>
          <a:prstGeom prst="straightConnector1">
            <a:avLst/>
          </a:prstGeom>
          <a:noFill/>
          <a:ln w="9525" cap="flat" cmpd="sng">
            <a:solidFill>
              <a:srgbClr val="DB323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0" name="Shape 270"/>
          <p:cNvSpPr/>
          <p:nvPr/>
        </p:nvSpPr>
        <p:spPr>
          <a:xfrm>
            <a:off x="716537" y="2554900"/>
            <a:ext cx="2050200" cy="2050199"/>
          </a:xfrm>
          <a:prstGeom prst="ellipse">
            <a:avLst/>
          </a:prstGeom>
          <a:noFill/>
          <a:ln w="19050" cap="flat" cmpd="sng">
            <a:solidFill>
              <a:srgbClr val="DB323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596779" y="2554900"/>
            <a:ext cx="2050199" cy="2050199"/>
          </a:xfrm>
          <a:prstGeom prst="ellipse">
            <a:avLst/>
          </a:prstGeom>
          <a:noFill/>
          <a:ln w="19050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4487010" y="2554900"/>
            <a:ext cx="2050200" cy="2050199"/>
          </a:xfrm>
          <a:prstGeom prst="ellipse">
            <a:avLst/>
          </a:prstGeom>
          <a:noFill/>
          <a:ln w="19050" cap="flat" cmpd="sng">
            <a:solidFill>
              <a:srgbClr val="DB323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377254" y="2554900"/>
            <a:ext cx="2050200" cy="2050199"/>
          </a:xfrm>
          <a:prstGeom prst="ellipse">
            <a:avLst/>
          </a:prstGeom>
          <a:noFill/>
          <a:ln w="19050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1088450" y="2776221"/>
            <a:ext cx="130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HTML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975862" y="2776221"/>
            <a:ext cx="130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CSS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861100" y="2776221"/>
            <a:ext cx="130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JS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746325" y="2776221"/>
            <a:ext cx="130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SVG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199625" y="3363021"/>
            <a:ext cx="1083900" cy="74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Marcação de conteúdo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084912" y="3363021"/>
            <a:ext cx="1083900" cy="74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Estilo do texto marcado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861100" y="3248546"/>
            <a:ext cx="1302000" cy="96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Controle e manipulação de HTML e CSS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6751350" y="3248546"/>
            <a:ext cx="1302000" cy="96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Imagens Vetoriais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130550" y="1908137"/>
            <a:ext cx="68829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 os rumos do HTML e a padronização da linguagem Interpretação igual nos navegadores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FLOAT</a:t>
            </a:r>
          </a:p>
        </p:txBody>
      </p:sp>
      <p:sp>
        <p:nvSpPr>
          <p:cNvPr id="1294" name="Shape 1294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comando float serve para flutuar elementos uns ao lado dos outros</a:t>
            </a:r>
          </a:p>
        </p:txBody>
      </p:sp>
      <p:sp>
        <p:nvSpPr>
          <p:cNvPr id="1295" name="Shape 1295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float é um pouco difícil de controlar </a:t>
            </a:r>
          </a:p>
        </p:txBody>
      </p:sp>
      <p:sp>
        <p:nvSpPr>
          <p:cNvPr id="1296" name="Shape 1296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Tem como valor "left", "right", ou "none"</a:t>
            </a:r>
          </a:p>
        </p:txBody>
      </p:sp>
      <p:sp>
        <p:nvSpPr>
          <p:cNvPr id="1297" name="Shape 1297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Deve-se ver se é o comando correto para utilizar</a:t>
            </a:r>
          </a:p>
        </p:txBody>
      </p:sp>
      <p:sp>
        <p:nvSpPr>
          <p:cNvPr id="1298" name="Shape 1298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299" name="Shape 1299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00" name="Shape 1300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float: left;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01" name="Shape 1301"/>
          <p:cNvSpPr/>
          <p:nvPr/>
        </p:nvSpPr>
        <p:spPr>
          <a:xfrm>
            <a:off x="4456024" y="1442709"/>
            <a:ext cx="411246" cy="459923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CLEAR</a:t>
            </a:r>
          </a:p>
        </p:txBody>
      </p:sp>
      <p:sp>
        <p:nvSpPr>
          <p:cNvPr id="1307" name="Shape 1307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clear serve para eliminar os efeitos do float</a:t>
            </a:r>
          </a:p>
        </p:txBody>
      </p:sp>
      <p:sp>
        <p:nvSpPr>
          <p:cNvPr id="1308" name="Shape 1308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Os valores podem ser: "left", "right" e "both"</a:t>
            </a:r>
          </a:p>
        </p:txBody>
      </p:sp>
      <p:sp>
        <p:nvSpPr>
          <p:cNvPr id="1309" name="Shape 1309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Será eventualmente necessário para interromper a flutuação de outros elementos</a:t>
            </a:r>
          </a:p>
        </p:txBody>
      </p:sp>
      <p:sp>
        <p:nvSpPr>
          <p:cNvPr id="1310" name="Shape 1310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Cada valor elimina o float de mesma correspondência</a:t>
            </a:r>
          </a:p>
        </p:txBody>
      </p:sp>
      <p:sp>
        <p:nvSpPr>
          <p:cNvPr id="1311" name="Shape 1311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12" name="Shape 1312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13" name="Shape 1313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clear: both;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14" name="Shape 1314"/>
          <p:cNvSpPr/>
          <p:nvPr/>
        </p:nvSpPr>
        <p:spPr>
          <a:xfrm>
            <a:off x="4406937" y="1464161"/>
            <a:ext cx="488912" cy="407940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CLEARFIX</a:t>
            </a:r>
          </a:p>
        </p:txBody>
      </p:sp>
      <p:sp>
        <p:nvSpPr>
          <p:cNvPr id="1320" name="Shape 1320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float causa uma independência do elemento pai</a:t>
            </a:r>
          </a:p>
        </p:txBody>
      </p:sp>
      <p:sp>
        <p:nvSpPr>
          <p:cNvPr id="1321" name="Shape 1321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Quando o clearfix for aplicado, o elemento pai volta a ter o filho</a:t>
            </a:r>
          </a:p>
        </p:txBody>
      </p:sp>
      <p:sp>
        <p:nvSpPr>
          <p:cNvPr id="1322" name="Shape 1322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resolver essa independência, o clearfix é utilizado</a:t>
            </a:r>
          </a:p>
        </p:txBody>
      </p:sp>
      <p:sp>
        <p:nvSpPr>
          <p:cNvPr id="1323" name="Shape 1323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Utilização em casos específicos</a:t>
            </a:r>
          </a:p>
        </p:txBody>
      </p:sp>
      <p:sp>
        <p:nvSpPr>
          <p:cNvPr id="1324" name="Shape 1324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25" name="Shape 1325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26" name="Shape 1326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overflow: auto;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27" name="Shape 1327"/>
          <p:cNvSpPr/>
          <p:nvPr/>
        </p:nvSpPr>
        <p:spPr>
          <a:xfrm>
            <a:off x="4446402" y="1456664"/>
            <a:ext cx="409961" cy="422932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DISPLAY</a:t>
            </a:r>
          </a:p>
        </p:txBody>
      </p:sp>
      <p:sp>
        <p:nvSpPr>
          <p:cNvPr id="1333" name="Shape 1333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modificar o display padrão do elemento</a:t>
            </a:r>
          </a:p>
        </p:txBody>
      </p:sp>
      <p:sp>
        <p:nvSpPr>
          <p:cNvPr id="1334" name="Shape 1334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inline-block tem características iguais ao inline, porém, podem ser definidas dimensões</a:t>
            </a:r>
          </a:p>
        </p:txBody>
      </p:sp>
      <p:sp>
        <p:nvSpPr>
          <p:cNvPr id="1335" name="Shape 1335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Tem como valores o block, inline, inline-block e none</a:t>
            </a:r>
          </a:p>
        </p:txBody>
      </p:sp>
      <p:sp>
        <p:nvSpPr>
          <p:cNvPr id="1336" name="Shape 1336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valor "none" faz com que o elemento fique invisível</a:t>
            </a:r>
          </a:p>
        </p:txBody>
      </p:sp>
      <p:sp>
        <p:nvSpPr>
          <p:cNvPr id="1337" name="Shape 1337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38" name="Shape 1338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9" name="Shape 1339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display: inline-block;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40" name="Shape 1340"/>
          <p:cNvSpPr/>
          <p:nvPr/>
        </p:nvSpPr>
        <p:spPr>
          <a:xfrm>
            <a:off x="4433504" y="1521154"/>
            <a:ext cx="408989" cy="35837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POSITION</a:t>
            </a:r>
          </a:p>
        </p:txBody>
      </p:sp>
      <p:sp>
        <p:nvSpPr>
          <p:cNvPr id="1346" name="Shape 134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 os tipos de posição possíveis na página</a:t>
            </a:r>
          </a:p>
        </p:txBody>
      </p:sp>
      <p:sp>
        <p:nvSpPr>
          <p:cNvPr id="1347" name="Shape 134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valor static mostra o posicionamento padrão do navegador</a:t>
            </a:r>
          </a:p>
        </p:txBody>
      </p:sp>
      <p:sp>
        <p:nvSpPr>
          <p:cNvPr id="1348" name="Shape 134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As possibilidades são: static, relative, absolute e fixed</a:t>
            </a:r>
          </a:p>
        </p:txBody>
      </p:sp>
      <p:sp>
        <p:nvSpPr>
          <p:cNvPr id="1349" name="Shape 134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Os demais posicionamentos permitem maior fluidez dos objetos</a:t>
            </a:r>
          </a:p>
        </p:txBody>
      </p:sp>
      <p:sp>
        <p:nvSpPr>
          <p:cNvPr id="1350" name="Shape 135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51" name="Shape 135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52" name="Shape 1352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img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position: absolute;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53" name="Shape 1353"/>
          <p:cNvSpPr/>
          <p:nvPr/>
        </p:nvSpPr>
        <p:spPr>
          <a:xfrm>
            <a:off x="4473950" y="1477831"/>
            <a:ext cx="408993" cy="407922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Z-INDEX</a:t>
            </a:r>
          </a:p>
        </p:txBody>
      </p:sp>
      <p:sp>
        <p:nvSpPr>
          <p:cNvPr id="1359" name="Shape 1359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Com a disposição dos elementos, formam-se camadas</a:t>
            </a:r>
          </a:p>
        </p:txBody>
      </p:sp>
      <p:sp>
        <p:nvSpPr>
          <p:cNvPr id="1360" name="Shape 1360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mudar a camada de lugar, basta utilizar o z-index</a:t>
            </a:r>
          </a:p>
        </p:txBody>
      </p:sp>
      <p:sp>
        <p:nvSpPr>
          <p:cNvPr id="1361" name="Shape 1361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Em alguns casos essas camadas se soprepõe de maneira indevida</a:t>
            </a:r>
          </a:p>
        </p:txBody>
      </p:sp>
      <p:sp>
        <p:nvSpPr>
          <p:cNvPr id="1362" name="Shape 1362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jogar para frente, o valor é positivo, para trás é negativo</a:t>
            </a:r>
          </a:p>
        </p:txBody>
      </p:sp>
      <p:sp>
        <p:nvSpPr>
          <p:cNvPr id="1363" name="Shape 1363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64" name="Shape 1364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65" name="Shape 1365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z-index: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-1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66" name="Shape 1366"/>
          <p:cNvSpPr/>
          <p:nvPr/>
        </p:nvSpPr>
        <p:spPr>
          <a:xfrm>
            <a:off x="4406937" y="1464161"/>
            <a:ext cx="488912" cy="407940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CENTRALIZAR</a:t>
            </a:r>
          </a:p>
        </p:txBody>
      </p:sp>
      <p:sp>
        <p:nvSpPr>
          <p:cNvPr id="1372" name="Shape 1372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centralizar o site no meio da página</a:t>
            </a:r>
          </a:p>
        </p:txBody>
      </p:sp>
      <p:sp>
        <p:nvSpPr>
          <p:cNvPr id="1373" name="Shape 1373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Utiliza-se o comando margin com o valor 0 auto</a:t>
            </a:r>
          </a:p>
        </p:txBody>
      </p:sp>
      <p:sp>
        <p:nvSpPr>
          <p:cNvPr id="1374" name="Shape 1374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existe uma ferramenta própria para isso e sim uma tática</a:t>
            </a:r>
          </a:p>
        </p:txBody>
      </p:sp>
      <p:sp>
        <p:nvSpPr>
          <p:cNvPr id="1375" name="Shape 1375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elemento precisa ter largura para que a centralização funcione</a:t>
            </a:r>
          </a:p>
        </p:txBody>
      </p:sp>
      <p:sp>
        <p:nvSpPr>
          <p:cNvPr id="1376" name="Shape 1376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77" name="Shape 1377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78" name="Shape 1378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margin: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 auto;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width: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1360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79" name="Shape 1379"/>
          <p:cNvSpPr/>
          <p:nvPr/>
        </p:nvSpPr>
        <p:spPr>
          <a:xfrm>
            <a:off x="4446402" y="1456664"/>
            <a:ext cx="409961" cy="422932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Shape 1384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TIPOS DE LAYOUT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FIXO</a:t>
            </a:r>
          </a:p>
        </p:txBody>
      </p:sp>
      <p:sp>
        <p:nvSpPr>
          <p:cNvPr id="1390" name="Shape 1390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Valores definidos em forma fixa</a:t>
            </a:r>
          </a:p>
        </p:txBody>
      </p:sp>
      <p:sp>
        <p:nvSpPr>
          <p:cNvPr id="1391" name="Shape 1391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utilizado na imensa maioria dos casos</a:t>
            </a:r>
          </a:p>
        </p:txBody>
      </p:sp>
      <p:sp>
        <p:nvSpPr>
          <p:cNvPr id="1392" name="Shape 1392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Na maioria dos casos é utilizada em pixels</a:t>
            </a:r>
          </a:p>
        </p:txBody>
      </p:sp>
      <p:sp>
        <p:nvSpPr>
          <p:cNvPr id="1393" name="Shape 1393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Gera barra de rolagem caso o elemento seja maior que a tela</a:t>
            </a:r>
          </a:p>
        </p:txBody>
      </p:sp>
      <p:sp>
        <p:nvSpPr>
          <p:cNvPr id="1394" name="Shape 1394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395" name="Shape 1395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96" name="Shape 1396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width: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1280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height: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768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97" name="Shape 1397"/>
          <p:cNvSpPr/>
          <p:nvPr/>
        </p:nvSpPr>
        <p:spPr>
          <a:xfrm>
            <a:off x="4481709" y="1491323"/>
            <a:ext cx="377329" cy="392346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LÍQUIDO</a:t>
            </a:r>
          </a:p>
        </p:txBody>
      </p:sp>
      <p:sp>
        <p:nvSpPr>
          <p:cNvPr id="1403" name="Shape 1403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Valores definidos em forma relativa</a:t>
            </a:r>
          </a:p>
        </p:txBody>
      </p:sp>
      <p:sp>
        <p:nvSpPr>
          <p:cNvPr id="1404" name="Shape 1404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tamanho 100% é do container pai ou da tela</a:t>
            </a:r>
          </a:p>
        </p:txBody>
      </p:sp>
      <p:sp>
        <p:nvSpPr>
          <p:cNvPr id="1405" name="Shape 1405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utilizada em PORCENTAGEM</a:t>
            </a:r>
          </a:p>
        </p:txBody>
      </p:sp>
      <p:sp>
        <p:nvSpPr>
          <p:cNvPr id="1406" name="Shape 1406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Adequa os elementos ao tamanho da tela</a:t>
            </a:r>
          </a:p>
        </p:txBody>
      </p:sp>
      <p:sp>
        <p:nvSpPr>
          <p:cNvPr id="1407" name="Shape 1407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408" name="Shape 1408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9" name="Shape 1409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width: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height: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410" name="Shape 1410"/>
          <p:cNvSpPr/>
          <p:nvPr/>
        </p:nvSpPr>
        <p:spPr>
          <a:xfrm>
            <a:off x="4471801" y="1467295"/>
            <a:ext cx="359181" cy="401696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NAVEGADORES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902900" y="2159250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Firefox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2413675" y="2159250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Chrome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924450" y="2159250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Opera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435225" y="2159250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Edge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946000" y="2159250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Safari</a:t>
            </a:r>
          </a:p>
        </p:txBody>
      </p:sp>
      <p:cxnSp>
        <p:nvCxnSpPr>
          <p:cNvPr id="293" name="Shape 293"/>
          <p:cNvCxnSpPr/>
          <p:nvPr/>
        </p:nvCxnSpPr>
        <p:spPr>
          <a:xfrm>
            <a:off x="1051275" y="2579381"/>
            <a:ext cx="10437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4" name="Shape 294"/>
          <p:cNvCxnSpPr/>
          <p:nvPr/>
        </p:nvCxnSpPr>
        <p:spPr>
          <a:xfrm>
            <a:off x="2539375" y="2579381"/>
            <a:ext cx="10437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5" name="Shape 295"/>
          <p:cNvCxnSpPr/>
          <p:nvPr/>
        </p:nvCxnSpPr>
        <p:spPr>
          <a:xfrm>
            <a:off x="4050150" y="2579381"/>
            <a:ext cx="10437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6" name="Shape 296"/>
          <p:cNvCxnSpPr/>
          <p:nvPr/>
        </p:nvCxnSpPr>
        <p:spPr>
          <a:xfrm>
            <a:off x="5560925" y="2579381"/>
            <a:ext cx="10437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7" name="Shape 297"/>
          <p:cNvCxnSpPr/>
          <p:nvPr/>
        </p:nvCxnSpPr>
        <p:spPr>
          <a:xfrm>
            <a:off x="7071700" y="2579381"/>
            <a:ext cx="10437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902900" y="2579375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Gecko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413675" y="2579375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Webkit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924450" y="2579375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Blink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435225" y="2579375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Trident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6946000" y="2579375"/>
            <a:ext cx="12951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Webkit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902850" y="4059017"/>
            <a:ext cx="7338300" cy="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Interpretam os códigos HTML, JavaScript, CSS e SVG do documento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Um engine quer ter um diferencial competitivo dentre os demais</a:t>
            </a:r>
          </a:p>
        </p:txBody>
      </p:sp>
      <p:sp>
        <p:nvSpPr>
          <p:cNvPr id="304" name="Shape 304"/>
          <p:cNvSpPr/>
          <p:nvPr/>
        </p:nvSpPr>
        <p:spPr>
          <a:xfrm>
            <a:off x="1010069" y="3543277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1534697" y="3721329"/>
            <a:ext cx="12950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ENGINES</a:t>
            </a:r>
          </a:p>
        </p:txBody>
      </p:sp>
      <p:cxnSp>
        <p:nvCxnSpPr>
          <p:cNvPr id="306" name="Shape 306"/>
          <p:cNvCxnSpPr/>
          <p:nvPr/>
        </p:nvCxnSpPr>
        <p:spPr>
          <a:xfrm rot="10800000" flipH="1">
            <a:off x="995750" y="4059050"/>
            <a:ext cx="7325700" cy="63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07" name="Shape 307" descr="firefox-5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075" y="1241924"/>
            <a:ext cx="884099" cy="8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Google_Chrome_icon_(2011)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425" y="1253449"/>
            <a:ext cx="851100" cy="8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opera-logo.png"/>
          <p:cNvPicPr preferRelativeResize="0"/>
          <p:nvPr/>
        </p:nvPicPr>
        <p:blipFill rotWithShape="1">
          <a:blip r:embed="rId5">
            <a:alphaModFix/>
          </a:blip>
          <a:srcRect r="62451"/>
          <a:stretch/>
        </p:blipFill>
        <p:spPr>
          <a:xfrm>
            <a:off x="4146786" y="1275148"/>
            <a:ext cx="851094" cy="82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Microsoft_Edge_logo_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3013" y="1275148"/>
            <a:ext cx="766196" cy="82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Safari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9931" y="1275150"/>
            <a:ext cx="884100" cy="8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HÍBRIDO</a:t>
            </a:r>
          </a:p>
        </p:txBody>
      </p:sp>
      <p:sp>
        <p:nvSpPr>
          <p:cNvPr id="1416" name="Shape 141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Valores definidos em forma relativa e fixa</a:t>
            </a:r>
          </a:p>
        </p:txBody>
      </p:sp>
      <p:sp>
        <p:nvSpPr>
          <p:cNvPr id="1417" name="Shape 141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Dessa maneira o layout fica com alguns elementos adequados à tela e outros não</a:t>
            </a:r>
          </a:p>
        </p:txBody>
      </p:sp>
      <p:sp>
        <p:nvSpPr>
          <p:cNvPr id="1418" name="Shape 141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Mistura valores em porcentagem com pixels</a:t>
            </a:r>
          </a:p>
        </p:txBody>
      </p:sp>
      <p:sp>
        <p:nvSpPr>
          <p:cNvPr id="1419" name="Shape 141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Forma mais comum de layout</a:t>
            </a:r>
          </a:p>
        </p:txBody>
      </p:sp>
      <p:sp>
        <p:nvSpPr>
          <p:cNvPr id="1420" name="Shape 142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421" name="Shape 142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22" name="Shape 1422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width: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height: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350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423" name="Shape 1423"/>
          <p:cNvSpPr/>
          <p:nvPr/>
        </p:nvSpPr>
        <p:spPr>
          <a:xfrm>
            <a:off x="4471801" y="1467295"/>
            <a:ext cx="359181" cy="401696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LAYOUT RESPONSIVO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Shape 143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@media</a:t>
            </a:r>
          </a:p>
        </p:txBody>
      </p:sp>
      <p:sp>
        <p:nvSpPr>
          <p:cNvPr id="1434" name="Shape 1434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Definem um tipo de mídia que receberá um estilo próprio</a:t>
            </a:r>
          </a:p>
        </p:txBody>
      </p:sp>
      <p:sp>
        <p:nvSpPr>
          <p:cNvPr id="1435" name="Shape 1435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Além de definir os tipos de mídia, podem ser aplicadas, condicionais.</a:t>
            </a:r>
          </a:p>
        </p:txBody>
      </p:sp>
      <p:sp>
        <p:nvSpPr>
          <p:cNvPr id="1436" name="Shape 1436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Ex. screen, tv, projection</a:t>
            </a:r>
          </a:p>
        </p:txBody>
      </p:sp>
      <p:sp>
        <p:nvSpPr>
          <p:cNvPr id="1437" name="Shape 1437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Veremos os "media queries" mais para frente</a:t>
            </a:r>
          </a:p>
        </p:txBody>
      </p:sp>
      <p:sp>
        <p:nvSpPr>
          <p:cNvPr id="1438" name="Shape 1438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439" name="Shape 1439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40" name="Shape 1440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@media 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font-size: 60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441" name="Shape 1441"/>
          <p:cNvSpPr/>
          <p:nvPr/>
        </p:nvSpPr>
        <p:spPr>
          <a:xfrm>
            <a:off x="4433504" y="1521154"/>
            <a:ext cx="408989" cy="35837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Shape 144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media-query</a:t>
            </a:r>
          </a:p>
        </p:txBody>
      </p:sp>
      <p:sp>
        <p:nvSpPr>
          <p:cNvPr id="1447" name="Shape 1447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Readequa os elementos na página</a:t>
            </a:r>
          </a:p>
        </p:txBody>
      </p:sp>
      <p:sp>
        <p:nvSpPr>
          <p:cNvPr id="1448" name="Shape 1448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tamanho indica em qual tamanho de tela o layout vai “quebrar”</a:t>
            </a:r>
          </a:p>
        </p:txBody>
      </p:sp>
      <p:sp>
        <p:nvSpPr>
          <p:cNvPr id="1449" name="Shape 1449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Coloca-se um at rule de media e um tamanho mínimo ou máximo de tela</a:t>
            </a:r>
          </a:p>
        </p:txBody>
      </p:sp>
      <p:sp>
        <p:nvSpPr>
          <p:cNvPr id="1450" name="Shape 1450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condicionais</a:t>
            </a:r>
          </a:p>
        </p:txBody>
      </p:sp>
      <p:sp>
        <p:nvSpPr>
          <p:cNvPr id="1451" name="Shape 1451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452" name="Shape 1452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3" name="Shape 1453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@media 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screen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and </a:t>
            </a:r>
            <a:r>
              <a:rPr lang="en" b="1">
                <a:solidFill>
                  <a:srgbClr val="9E9E9E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max-width: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768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9E9E9E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width: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height: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350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454" name="Shape 1454"/>
          <p:cNvSpPr/>
          <p:nvPr/>
        </p:nvSpPr>
        <p:spPr>
          <a:xfrm>
            <a:off x="4517391" y="1443724"/>
            <a:ext cx="267975" cy="44885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Shape 1459"/>
          <p:cNvSpPr/>
          <p:nvPr/>
        </p:nvSpPr>
        <p:spPr>
          <a:xfrm>
            <a:off x="1824851" y="325005"/>
            <a:ext cx="364379" cy="467513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0" name="Shape 1460"/>
          <p:cNvSpPr/>
          <p:nvPr/>
        </p:nvSpPr>
        <p:spPr>
          <a:xfrm>
            <a:off x="2385105" y="390310"/>
            <a:ext cx="388746" cy="329127"/>
          </a:xfrm>
          <a:custGeom>
            <a:avLst/>
            <a:gdLst/>
            <a:ahLst/>
            <a:cxnLst/>
            <a:rect l="0" t="0" r="0" b="0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1" name="Shape 1461"/>
          <p:cNvSpPr/>
          <p:nvPr/>
        </p:nvSpPr>
        <p:spPr>
          <a:xfrm>
            <a:off x="2962483" y="391333"/>
            <a:ext cx="377308" cy="33328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3572493" y="382536"/>
            <a:ext cx="307358" cy="345187"/>
          </a:xfrm>
          <a:custGeom>
            <a:avLst/>
            <a:gdLst/>
            <a:ahLst/>
            <a:cxnLst/>
            <a:rect l="0" t="0" r="0" b="0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3" name="Shape 1463"/>
          <p:cNvSpPr/>
          <p:nvPr/>
        </p:nvSpPr>
        <p:spPr>
          <a:xfrm>
            <a:off x="4164356" y="379426"/>
            <a:ext cx="261755" cy="348297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4" name="Shape 1464"/>
          <p:cNvSpPr/>
          <p:nvPr/>
        </p:nvSpPr>
        <p:spPr>
          <a:xfrm>
            <a:off x="4663968" y="375272"/>
            <a:ext cx="404295" cy="357115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5" name="Shape 1465"/>
          <p:cNvSpPr/>
          <p:nvPr/>
        </p:nvSpPr>
        <p:spPr>
          <a:xfrm>
            <a:off x="5266225" y="354015"/>
            <a:ext cx="346742" cy="400653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6" name="Shape 1466"/>
          <p:cNvSpPr/>
          <p:nvPr/>
        </p:nvSpPr>
        <p:spPr>
          <a:xfrm>
            <a:off x="5810929" y="379937"/>
            <a:ext cx="403762" cy="352962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7" name="Shape 1467"/>
          <p:cNvSpPr/>
          <p:nvPr/>
        </p:nvSpPr>
        <p:spPr>
          <a:xfrm>
            <a:off x="6405390" y="386157"/>
            <a:ext cx="357115" cy="340523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8" name="Shape 1468"/>
          <p:cNvSpPr/>
          <p:nvPr/>
        </p:nvSpPr>
        <p:spPr>
          <a:xfrm>
            <a:off x="6983791" y="377871"/>
            <a:ext cx="346742" cy="354005"/>
          </a:xfrm>
          <a:custGeom>
            <a:avLst/>
            <a:gdLst/>
            <a:ahLst/>
            <a:cxnLst/>
            <a:rect l="0" t="0" r="0" b="0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9" name="Shape 1469"/>
          <p:cNvSpPr/>
          <p:nvPr/>
        </p:nvSpPr>
        <p:spPr>
          <a:xfrm>
            <a:off x="1829005" y="903404"/>
            <a:ext cx="359181" cy="44470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2401697" y="903404"/>
            <a:ext cx="359181" cy="44470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2964549" y="970264"/>
            <a:ext cx="370577" cy="31875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3536731" y="938123"/>
            <a:ext cx="370066" cy="374730"/>
          </a:xfrm>
          <a:custGeom>
            <a:avLst/>
            <a:gdLst/>
            <a:ahLst/>
            <a:cxnLst/>
            <a:rect l="0" t="0" r="0" b="0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4112022" y="962490"/>
            <a:ext cx="366956" cy="324462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4690934" y="962490"/>
            <a:ext cx="356072" cy="328083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5272955" y="966111"/>
            <a:ext cx="330171" cy="3208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5827522" y="947963"/>
            <a:ext cx="365912" cy="358670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6362896" y="908580"/>
            <a:ext cx="446767" cy="440036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6946473" y="924129"/>
            <a:ext cx="418779" cy="400141"/>
          </a:xfrm>
          <a:custGeom>
            <a:avLst/>
            <a:gdLst/>
            <a:ahLst/>
            <a:cxnLst/>
            <a:rect l="0" t="0" r="0" b="0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1800484" y="1559016"/>
            <a:ext cx="410514" cy="291298"/>
          </a:xfrm>
          <a:custGeom>
            <a:avLst/>
            <a:gdLst/>
            <a:ahLst/>
            <a:cxnLst/>
            <a:rect l="0" t="0" r="0" b="0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2375264" y="1504083"/>
            <a:ext cx="407383" cy="394433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2962994" y="1521698"/>
            <a:ext cx="366956" cy="370598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3532066" y="1510303"/>
            <a:ext cx="382505" cy="38146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4117197" y="1522231"/>
            <a:ext cx="356072" cy="357627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4705950" y="1480249"/>
            <a:ext cx="324462" cy="441059"/>
          </a:xfrm>
          <a:custGeom>
            <a:avLst/>
            <a:gdLst/>
            <a:ahLst/>
            <a:cxnLst/>
            <a:rect l="0" t="0" r="0" b="0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5235638" y="1567834"/>
            <a:ext cx="407383" cy="262778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5825434" y="1511858"/>
            <a:ext cx="375263" cy="379395"/>
          </a:xfrm>
          <a:custGeom>
            <a:avLst/>
            <a:gdLst/>
            <a:ahLst/>
            <a:cxnLst/>
            <a:rect l="0" t="0" r="0" b="0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>
            <a:off x="6397104" y="1497352"/>
            <a:ext cx="377329" cy="39234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6952181" y="1508748"/>
            <a:ext cx="403762" cy="378351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>
            <a:off x="1848175" y="2099054"/>
            <a:ext cx="316177" cy="345209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0" name="Shape 1490"/>
          <p:cNvSpPr/>
          <p:nvPr/>
        </p:nvSpPr>
        <p:spPr>
          <a:xfrm>
            <a:off x="2406873" y="2099587"/>
            <a:ext cx="337434" cy="33947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1" name="Shape 1491"/>
          <p:cNvSpPr/>
          <p:nvPr/>
        </p:nvSpPr>
        <p:spPr>
          <a:xfrm>
            <a:off x="2986318" y="2099587"/>
            <a:ext cx="337413" cy="339479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2" name="Shape 1492"/>
          <p:cNvSpPr/>
          <p:nvPr/>
        </p:nvSpPr>
        <p:spPr>
          <a:xfrm>
            <a:off x="3554346" y="2099587"/>
            <a:ext cx="336902" cy="339479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3" name="Shape 1493"/>
          <p:cNvSpPr/>
          <p:nvPr/>
        </p:nvSpPr>
        <p:spPr>
          <a:xfrm>
            <a:off x="4205294" y="2046720"/>
            <a:ext cx="181944" cy="448854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4" name="Shape 1494"/>
          <p:cNvSpPr/>
          <p:nvPr/>
        </p:nvSpPr>
        <p:spPr>
          <a:xfrm>
            <a:off x="4788892" y="2049830"/>
            <a:ext cx="157577" cy="44365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5" name="Shape 1495"/>
          <p:cNvSpPr/>
          <p:nvPr/>
        </p:nvSpPr>
        <p:spPr>
          <a:xfrm>
            <a:off x="5366761" y="2099054"/>
            <a:ext cx="143583" cy="34001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6" name="Shape 1496"/>
          <p:cNvSpPr/>
          <p:nvPr/>
        </p:nvSpPr>
        <p:spPr>
          <a:xfrm>
            <a:off x="5844625" y="2094389"/>
            <a:ext cx="334303" cy="354006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7" name="Shape 1497"/>
          <p:cNvSpPr/>
          <p:nvPr/>
        </p:nvSpPr>
        <p:spPr>
          <a:xfrm>
            <a:off x="6403324" y="2103719"/>
            <a:ext cx="366445" cy="338456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8" name="Shape 1498"/>
          <p:cNvSpPr/>
          <p:nvPr/>
        </p:nvSpPr>
        <p:spPr>
          <a:xfrm>
            <a:off x="6982747" y="2046188"/>
            <a:ext cx="336902" cy="404295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>
            <a:off x="1944067" y="2634960"/>
            <a:ext cx="123880" cy="418800"/>
          </a:xfrm>
          <a:custGeom>
            <a:avLst/>
            <a:gdLst/>
            <a:ahLst/>
            <a:cxnLst/>
            <a:rect l="0" t="0" r="0" b="0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2444191" y="2619411"/>
            <a:ext cx="267975" cy="44885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2978011" y="2619411"/>
            <a:ext cx="350896" cy="448854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2" name="Shape 1502"/>
          <p:cNvSpPr/>
          <p:nvPr/>
        </p:nvSpPr>
        <p:spPr>
          <a:xfrm>
            <a:off x="4080391" y="2695601"/>
            <a:ext cx="423465" cy="236344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3515984" y="2646355"/>
            <a:ext cx="411026" cy="388746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4683159" y="2656217"/>
            <a:ext cx="363846" cy="366956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5254297" y="2659327"/>
            <a:ext cx="368511" cy="366956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5776210" y="2659327"/>
            <a:ext cx="479931" cy="388213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7" name="Shape 1507"/>
          <p:cNvSpPr/>
          <p:nvPr/>
        </p:nvSpPr>
        <p:spPr>
          <a:xfrm>
            <a:off x="6439086" y="2643778"/>
            <a:ext cx="288700" cy="401675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8" name="Shape 1508"/>
          <p:cNvSpPr/>
          <p:nvPr/>
        </p:nvSpPr>
        <p:spPr>
          <a:xfrm>
            <a:off x="7014377" y="2663992"/>
            <a:ext cx="281948" cy="386126"/>
          </a:xfrm>
          <a:custGeom>
            <a:avLst/>
            <a:gdLst/>
            <a:ahLst/>
            <a:cxnLst/>
            <a:rect l="0" t="0" r="0" b="0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1811901" y="3256897"/>
            <a:ext cx="407383" cy="322396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2380440" y="3280731"/>
            <a:ext cx="397031" cy="269530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1" name="Shape 1511"/>
          <p:cNvSpPr/>
          <p:nvPr/>
        </p:nvSpPr>
        <p:spPr>
          <a:xfrm>
            <a:off x="2964549" y="3269336"/>
            <a:ext cx="376797" cy="294408"/>
          </a:xfrm>
          <a:custGeom>
            <a:avLst/>
            <a:gdLst/>
            <a:ahLst/>
            <a:cxnLst/>
            <a:rect l="0" t="0" r="0" b="0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2" name="Shape 1512"/>
          <p:cNvSpPr/>
          <p:nvPr/>
        </p:nvSpPr>
        <p:spPr>
          <a:xfrm>
            <a:off x="3534643" y="3261561"/>
            <a:ext cx="379416" cy="308402"/>
          </a:xfrm>
          <a:custGeom>
            <a:avLst/>
            <a:gdLst/>
            <a:ahLst/>
            <a:cxnLst/>
            <a:rect l="0" t="0" r="0" b="0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3" name="Shape 1513"/>
          <p:cNvSpPr/>
          <p:nvPr/>
        </p:nvSpPr>
        <p:spPr>
          <a:xfrm>
            <a:off x="4127571" y="3236683"/>
            <a:ext cx="342589" cy="345699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4" name="Shape 1514"/>
          <p:cNvSpPr/>
          <p:nvPr/>
        </p:nvSpPr>
        <p:spPr>
          <a:xfrm>
            <a:off x="4669165" y="3280220"/>
            <a:ext cx="387170" cy="285079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5" name="Shape 1515"/>
          <p:cNvSpPr/>
          <p:nvPr/>
        </p:nvSpPr>
        <p:spPr>
          <a:xfrm>
            <a:off x="5242901" y="3280220"/>
            <a:ext cx="386658" cy="285079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6" name="Shape 1516"/>
          <p:cNvSpPr/>
          <p:nvPr/>
        </p:nvSpPr>
        <p:spPr>
          <a:xfrm>
            <a:off x="5825967" y="3252232"/>
            <a:ext cx="372643" cy="326528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7" name="Shape 1517"/>
          <p:cNvSpPr/>
          <p:nvPr/>
        </p:nvSpPr>
        <p:spPr>
          <a:xfrm>
            <a:off x="6379468" y="3212848"/>
            <a:ext cx="408959" cy="412048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6981725" y="3236172"/>
            <a:ext cx="350363" cy="35502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9" name="Shape 1519"/>
          <p:cNvSpPr/>
          <p:nvPr/>
        </p:nvSpPr>
        <p:spPr>
          <a:xfrm>
            <a:off x="1806193" y="3793825"/>
            <a:ext cx="399098" cy="388725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0" name="Shape 1520"/>
          <p:cNvSpPr/>
          <p:nvPr/>
        </p:nvSpPr>
        <p:spPr>
          <a:xfrm>
            <a:off x="2361270" y="3856532"/>
            <a:ext cx="425531" cy="26020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3033987" y="3767392"/>
            <a:ext cx="249849" cy="426042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2" name="Shape 1522"/>
          <p:cNvSpPr/>
          <p:nvPr/>
        </p:nvSpPr>
        <p:spPr>
          <a:xfrm>
            <a:off x="3570938" y="3808330"/>
            <a:ext cx="313578" cy="393411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3" name="Shape 1523"/>
          <p:cNvSpPr/>
          <p:nvPr/>
        </p:nvSpPr>
        <p:spPr>
          <a:xfrm>
            <a:off x="4119796" y="3838406"/>
            <a:ext cx="352962" cy="306826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4" name="Shape 1524"/>
          <p:cNvSpPr/>
          <p:nvPr/>
        </p:nvSpPr>
        <p:spPr>
          <a:xfrm>
            <a:off x="4690401" y="3810929"/>
            <a:ext cx="354005" cy="354517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>
            <a:off x="5261560" y="3806264"/>
            <a:ext cx="356583" cy="364890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6" name="Shape 1526"/>
          <p:cNvSpPr/>
          <p:nvPr/>
        </p:nvSpPr>
        <p:spPr>
          <a:xfrm>
            <a:off x="5806775" y="3809885"/>
            <a:ext cx="411537" cy="34778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7" name="Shape 1527"/>
          <p:cNvSpPr/>
          <p:nvPr/>
        </p:nvSpPr>
        <p:spPr>
          <a:xfrm>
            <a:off x="6397104" y="3802643"/>
            <a:ext cx="374730" cy="370066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8" name="Shape 1528"/>
          <p:cNvSpPr/>
          <p:nvPr/>
        </p:nvSpPr>
        <p:spPr>
          <a:xfrm>
            <a:off x="6979126" y="3785007"/>
            <a:ext cx="359181" cy="401696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9" name="Shape 1529"/>
          <p:cNvSpPr/>
          <p:nvPr/>
        </p:nvSpPr>
        <p:spPr>
          <a:xfrm>
            <a:off x="1778737" y="4432354"/>
            <a:ext cx="462316" cy="260712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0" name="Shape 1530"/>
          <p:cNvSpPr/>
          <p:nvPr/>
        </p:nvSpPr>
        <p:spPr>
          <a:xfrm>
            <a:off x="2390302" y="4363407"/>
            <a:ext cx="372664" cy="392367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1" name="Shape 1531"/>
          <p:cNvSpPr/>
          <p:nvPr/>
        </p:nvSpPr>
        <p:spPr>
          <a:xfrm>
            <a:off x="2948489" y="4341127"/>
            <a:ext cx="409961" cy="422932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3541906" y="4376889"/>
            <a:ext cx="361780" cy="366445"/>
          </a:xfrm>
          <a:custGeom>
            <a:avLst/>
            <a:gdLst/>
            <a:ahLst/>
            <a:cxnLst/>
            <a:rect l="0" t="0" r="0" b="0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4078325" y="4377933"/>
            <a:ext cx="434860" cy="362802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4" name="Shape 1534"/>
          <p:cNvSpPr/>
          <p:nvPr/>
        </p:nvSpPr>
        <p:spPr>
          <a:xfrm>
            <a:off x="4699730" y="4346835"/>
            <a:ext cx="335347" cy="405828"/>
          </a:xfrm>
          <a:custGeom>
            <a:avLst/>
            <a:gdLst/>
            <a:ahLst/>
            <a:cxnLst/>
            <a:rect l="0" t="0" r="0" b="0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5201430" y="4342170"/>
            <a:ext cx="481507" cy="436926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5780342" y="4335418"/>
            <a:ext cx="472689" cy="45247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6374803" y="4443750"/>
            <a:ext cx="420355" cy="243608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8" name="Shape 1538"/>
          <p:cNvSpPr/>
          <p:nvPr/>
        </p:nvSpPr>
        <p:spPr>
          <a:xfrm>
            <a:off x="7004004" y="4399169"/>
            <a:ext cx="313578" cy="344165"/>
          </a:xfrm>
          <a:custGeom>
            <a:avLst/>
            <a:gdLst/>
            <a:ahLst/>
            <a:cxnLst/>
            <a:rect l="0" t="0" r="0" b="0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CROSS-BROWSER</a:t>
            </a:r>
          </a:p>
        </p:txBody>
      </p:sp>
      <p:cxnSp>
        <p:nvCxnSpPr>
          <p:cNvPr id="317" name="Shape 317"/>
          <p:cNvCxnSpPr/>
          <p:nvPr/>
        </p:nvCxnSpPr>
        <p:spPr>
          <a:xfrm>
            <a:off x="4572000" y="1462700"/>
            <a:ext cx="0" cy="30489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8" name="Shape 318"/>
          <p:cNvSpPr/>
          <p:nvPr/>
        </p:nvSpPr>
        <p:spPr>
          <a:xfrm>
            <a:off x="931773" y="1696199"/>
            <a:ext cx="2729898" cy="2581877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1883154" y="2292347"/>
            <a:ext cx="827137" cy="832202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5442101" y="1640750"/>
            <a:ext cx="18302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ESTATÍSTICAS</a:t>
            </a:r>
          </a:p>
        </p:txBody>
      </p:sp>
      <p:cxnSp>
        <p:nvCxnSpPr>
          <p:cNvPr id="321" name="Shape 321"/>
          <p:cNvCxnSpPr/>
          <p:nvPr/>
        </p:nvCxnSpPr>
        <p:spPr>
          <a:xfrm>
            <a:off x="4910025" y="19914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2" name="Shape 322"/>
          <p:cNvSpPr/>
          <p:nvPr/>
        </p:nvSpPr>
        <p:spPr>
          <a:xfrm>
            <a:off x="4917477" y="1499618"/>
            <a:ext cx="492414" cy="362572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4833825" y="2226350"/>
            <a:ext cx="12951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Navegadores: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833825" y="2466000"/>
            <a:ext cx="39288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http://www.w3schools.com/browsers/browsers_stats.asp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833825" y="3001200"/>
            <a:ext cx="12951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Telas: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833825" y="3240850"/>
            <a:ext cx="39288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http://www.w3schools.com/browsers/browsers_display.asp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833825" y="3776050"/>
            <a:ext cx="21021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Sistemas operacionais: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833825" y="4015700"/>
            <a:ext cx="39288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http://www.w3schools.com/browsers/browsers_os.asp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INTRODUÇÃO À LINGUAGEM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EDITORES DE TEXTO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946775" y="1438200"/>
            <a:ext cx="202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Editores de texto</a:t>
            </a:r>
          </a:p>
        </p:txBody>
      </p:sp>
      <p:cxnSp>
        <p:nvCxnSpPr>
          <p:cNvPr id="340" name="Shape 340"/>
          <p:cNvCxnSpPr/>
          <p:nvPr/>
        </p:nvCxnSpPr>
        <p:spPr>
          <a:xfrm>
            <a:off x="1030625" y="1849050"/>
            <a:ext cx="1854300" cy="33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1" name="Shape 341"/>
          <p:cNvSpPr txBox="1"/>
          <p:nvPr/>
        </p:nvSpPr>
        <p:spPr>
          <a:xfrm>
            <a:off x="3519075" y="1438200"/>
            <a:ext cx="202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IDE's</a:t>
            </a:r>
          </a:p>
        </p:txBody>
      </p:sp>
      <p:cxnSp>
        <p:nvCxnSpPr>
          <p:cNvPr id="342" name="Shape 342"/>
          <p:cNvCxnSpPr/>
          <p:nvPr/>
        </p:nvCxnSpPr>
        <p:spPr>
          <a:xfrm>
            <a:off x="3602925" y="1849050"/>
            <a:ext cx="1854300" cy="33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6175225" y="1438200"/>
            <a:ext cx="202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Cloud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6259075" y="1849050"/>
            <a:ext cx="1854300" cy="33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45" name="Shape 345" descr="Sublime_Text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390" y="2057175"/>
            <a:ext cx="724468" cy="72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showpost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0968" y="2971959"/>
            <a:ext cx="645312" cy="6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 descr="Notepad++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397" y="3876536"/>
            <a:ext cx="1094455" cy="78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 descr="logo_webstor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2925" y="2150145"/>
            <a:ext cx="1854300" cy="37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 descr="logo-800x18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41042" y="2987181"/>
            <a:ext cx="1578064" cy="3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NetBeans.sv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4916" y="3839113"/>
            <a:ext cx="1550316" cy="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 descr="JSfiddle-blue-w-type.sh-600x600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91287" y="1949887"/>
            <a:ext cx="789874" cy="78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 descr="logo-500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25230" y="2839541"/>
            <a:ext cx="1321988" cy="5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descr="koding-log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7199" y="3569387"/>
            <a:ext cx="1578049" cy="50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 descr="static1.squarespace.png"/>
          <p:cNvPicPr preferRelativeResize="0"/>
          <p:nvPr/>
        </p:nvPicPr>
        <p:blipFill rotWithShape="1">
          <a:blip r:embed="rId12">
            <a:alphaModFix/>
          </a:blip>
          <a:srcRect t="35439" b="35609"/>
          <a:stretch/>
        </p:blipFill>
        <p:spPr>
          <a:xfrm>
            <a:off x="6175225" y="4299190"/>
            <a:ext cx="2022000" cy="39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COMO FUNCIONA?</a:t>
            </a:r>
          </a:p>
        </p:txBody>
      </p:sp>
      <p:cxnSp>
        <p:nvCxnSpPr>
          <p:cNvPr id="360" name="Shape 360"/>
          <p:cNvCxnSpPr/>
          <p:nvPr/>
        </p:nvCxnSpPr>
        <p:spPr>
          <a:xfrm>
            <a:off x="4572000" y="1310300"/>
            <a:ext cx="0" cy="30489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1" name="Shape 361"/>
          <p:cNvSpPr txBox="1"/>
          <p:nvPr/>
        </p:nvSpPr>
        <p:spPr>
          <a:xfrm>
            <a:off x="5442101" y="1488350"/>
            <a:ext cx="18302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HTML</a:t>
            </a:r>
          </a:p>
        </p:txBody>
      </p:sp>
      <p:cxnSp>
        <p:nvCxnSpPr>
          <p:cNvPr id="362" name="Shape 362"/>
          <p:cNvCxnSpPr/>
          <p:nvPr/>
        </p:nvCxnSpPr>
        <p:spPr>
          <a:xfrm>
            <a:off x="4910025" y="18390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3" name="Shape 363"/>
          <p:cNvSpPr txBox="1"/>
          <p:nvPr/>
        </p:nvSpPr>
        <p:spPr>
          <a:xfrm>
            <a:off x="913451" y="14883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XHTML</a:t>
            </a:r>
          </a:p>
        </p:txBody>
      </p:sp>
      <p:cxnSp>
        <p:nvCxnSpPr>
          <p:cNvPr id="364" name="Shape 364"/>
          <p:cNvCxnSpPr/>
          <p:nvPr/>
        </p:nvCxnSpPr>
        <p:spPr>
          <a:xfrm>
            <a:off x="381375" y="18390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5" name="Shape 365"/>
          <p:cNvSpPr/>
          <p:nvPr/>
        </p:nvSpPr>
        <p:spPr>
          <a:xfrm>
            <a:off x="388829" y="1232709"/>
            <a:ext cx="492411" cy="46576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4917479" y="1232709"/>
            <a:ext cx="492411" cy="46576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388825" y="2073950"/>
            <a:ext cx="38526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Extensible Hypertext Markup Language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910025" y="2073950"/>
            <a:ext cx="38526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Hypertext Markup Language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5167575" y="2520325"/>
            <a:ext cx="3337500" cy="12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Criada por Tim Berners Lee em 1993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Linguagem de marcação de texto através de "tags"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Texto marcado poderá ser manipulado por JavaScript e ou estilizado por CSS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663525" y="2520325"/>
            <a:ext cx="3288300" cy="23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Definido a partir da versão 4.01 em 2000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Baseada na linguagem XML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Dosis"/>
              <a:buChar char="-"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Estrutura hierárquica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Dosis"/>
              <a:buChar char="-"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Mesmas regras de aninhamento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Árvore de elementos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Dosis"/>
              <a:buChar char="-"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Declarados como "tags"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Dosis"/>
              <a:buChar char="-"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Um elemento pode ou não ter sub-elementos aninhados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Dosis"/>
              <a:buChar char="-"/>
            </a:pPr>
            <a:r>
              <a:rPr lang="en" sz="12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"Branches and leafs"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521925" y="150000"/>
            <a:ext cx="43107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XML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206200" y="1531375"/>
            <a:ext cx="4731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&lt;?xml version=”1.0”?&gt;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&lt;hotdog&gt;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&lt;bread&gt;</a:t>
            </a:r>
          </a:p>
          <a:p>
            <a:pPr marL="9144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&lt;sausage&gt;</a:t>
            </a:r>
          </a:p>
          <a:p>
            <a:pPr marL="1371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&lt;sauce&gt;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ketchup</a:t>
            </a: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&lt;/sauce&gt;</a:t>
            </a:r>
          </a:p>
          <a:p>
            <a:pPr marL="1371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&lt;sauce&gt;</a:t>
            </a:r>
            <a:r>
              <a:rPr lang="en" b="1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mustard</a:t>
            </a: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&lt;/sauce&gt;</a:t>
            </a:r>
          </a:p>
          <a:p>
            <a:pPr marL="9144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&lt;/sausage&gt;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&lt;/bread&gt;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&lt;/hotdog&gt;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ESTRUTURA BÁSICA</a:t>
            </a:r>
          </a:p>
        </p:txBody>
      </p:sp>
      <p:graphicFrame>
        <p:nvGraphicFramePr>
          <p:cNvPr id="382" name="Shape 382"/>
          <p:cNvGraphicFramePr/>
          <p:nvPr/>
        </p:nvGraphicFramePr>
        <p:xfrm>
          <a:off x="1646075" y="14704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{B58278DF-4DF5-41F3-92F9-3B116C6CD6F4}</a:tableStyleId>
              </a:tblPr>
              <a:tblGrid>
                <a:gridCol w="19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8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&lt;!DOCTYPE html&gt;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7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Navegador identifica o tipo de documento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&lt;html&gt;&lt;/html&gt;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7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Principal “tag” do documento (“root tag”)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&lt;head&gt;&lt;/head&gt;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7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Possuirá “tags” para configuração do documento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(título, descrição, autor, palavras-chaves, etc)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&lt;body&gt;&lt;/body&gt;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7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Praticamente tudo que será exibido para o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usuário na tela do navegador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ANINHAMENTO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1543650" y="1654975"/>
            <a:ext cx="5158200" cy="20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B3231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&lt;title&gt;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Título do Documento</a:t>
            </a: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&lt;/title&gt;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Tudo que será visualizado no navegador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B3231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</p:txBody>
      </p:sp>
      <p:cxnSp>
        <p:nvCxnSpPr>
          <p:cNvPr id="389" name="Shape 389"/>
          <p:cNvCxnSpPr/>
          <p:nvPr/>
        </p:nvCxnSpPr>
        <p:spPr>
          <a:xfrm>
            <a:off x="1619750" y="1831926"/>
            <a:ext cx="0" cy="1649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2086700" y="2106606"/>
            <a:ext cx="0" cy="365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91" name="Shape 391"/>
          <p:cNvSpPr txBox="1"/>
          <p:nvPr/>
        </p:nvSpPr>
        <p:spPr>
          <a:xfrm>
            <a:off x="3111750" y="1079875"/>
            <a:ext cx="202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Com identação</a:t>
            </a:r>
          </a:p>
        </p:txBody>
      </p:sp>
      <p:cxnSp>
        <p:nvCxnSpPr>
          <p:cNvPr id="392" name="Shape 392"/>
          <p:cNvCxnSpPr/>
          <p:nvPr/>
        </p:nvCxnSpPr>
        <p:spPr>
          <a:xfrm>
            <a:off x="1600050" y="1510825"/>
            <a:ext cx="49581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3" name="Shape 393"/>
          <p:cNvSpPr txBox="1"/>
          <p:nvPr/>
        </p:nvSpPr>
        <p:spPr>
          <a:xfrm>
            <a:off x="3111750" y="3771889"/>
            <a:ext cx="20220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Sem identação</a:t>
            </a:r>
          </a:p>
        </p:txBody>
      </p:sp>
      <p:cxnSp>
        <p:nvCxnSpPr>
          <p:cNvPr id="394" name="Shape 394"/>
          <p:cNvCxnSpPr/>
          <p:nvPr/>
        </p:nvCxnSpPr>
        <p:spPr>
          <a:xfrm>
            <a:off x="1600050" y="4202839"/>
            <a:ext cx="49581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5" name="Shape 395"/>
          <p:cNvCxnSpPr/>
          <p:nvPr/>
        </p:nvCxnSpPr>
        <p:spPr>
          <a:xfrm>
            <a:off x="2086700" y="2841412"/>
            <a:ext cx="0" cy="365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96" name="Shape 396"/>
          <p:cNvSpPr txBox="1"/>
          <p:nvPr/>
        </p:nvSpPr>
        <p:spPr>
          <a:xfrm>
            <a:off x="824250" y="4346900"/>
            <a:ext cx="6509700" cy="54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B3231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&lt;title&gt;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Título do Documento</a:t>
            </a: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&lt;/title&gt;</a:t>
            </a: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Tudo que será visualizado no navegador</a:t>
            </a: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r>
              <a:rPr lang="en" b="1">
                <a:solidFill>
                  <a:srgbClr val="DB3231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COMENTÁRIOS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992900" y="1448668"/>
            <a:ext cx="5158200" cy="29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B3231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</a:p>
          <a:p>
            <a:pPr marL="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&lt;title&gt;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Título do Documento</a:t>
            </a:r>
            <a:r>
              <a:rPr lang="en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&lt;/title&gt;</a:t>
            </a:r>
          </a:p>
          <a:p>
            <a:pPr marL="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1C232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marL="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&lt;!-- Comentário --&gt;</a:t>
            </a:r>
          </a:p>
          <a:p>
            <a:pPr marL="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Tudo que será visualizado no navegador</a:t>
            </a:r>
          </a:p>
          <a:p>
            <a:pPr marL="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3D5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B3231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</p:txBody>
      </p:sp>
      <p:cxnSp>
        <p:nvCxnSpPr>
          <p:cNvPr id="403" name="Shape 403"/>
          <p:cNvCxnSpPr/>
          <p:nvPr/>
        </p:nvCxnSpPr>
        <p:spPr>
          <a:xfrm>
            <a:off x="2069000" y="1620704"/>
            <a:ext cx="0" cy="2462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04" name="Shape 404"/>
          <p:cNvCxnSpPr/>
          <p:nvPr/>
        </p:nvCxnSpPr>
        <p:spPr>
          <a:xfrm>
            <a:off x="2540175" y="1956439"/>
            <a:ext cx="0" cy="5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05" name="Shape 405"/>
          <p:cNvCxnSpPr/>
          <p:nvPr/>
        </p:nvCxnSpPr>
        <p:spPr>
          <a:xfrm>
            <a:off x="2540175" y="3259343"/>
            <a:ext cx="0" cy="5027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 ONDE SURGIU?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795375" y="322527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1960 - 1970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800" y="2828608"/>
            <a:ext cx="7656399" cy="20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125" y="1646525"/>
            <a:ext cx="574898" cy="9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1255" y="1909480"/>
            <a:ext cx="611284" cy="71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1777" y="1787270"/>
            <a:ext cx="720442" cy="8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7248" y="2061317"/>
            <a:ext cx="487572" cy="57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1981" y="1890969"/>
            <a:ext cx="392968" cy="748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295100" y="322527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1970 - 1980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850200" y="322527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1980 - 1990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364812" y="322527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1990 - 2000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879425" y="322527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2000 ...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ELEMENTOS E ATRIBUTOS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CONCEITO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303800" y="1250050"/>
            <a:ext cx="65364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165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Um documento HTML é definido por elementos HTML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1084650" y="1830825"/>
            <a:ext cx="6974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O conteúdo do elemento será marcado pela "tag" que o envolve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830425" y="3669525"/>
            <a:ext cx="37083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 MAIORIA das tags é definida por abertura e fechamento, mas há excessões!</a:t>
            </a:r>
          </a:p>
        </p:txBody>
      </p:sp>
      <p:sp>
        <p:nvSpPr>
          <p:cNvPr id="419" name="Shape 419"/>
          <p:cNvSpPr/>
          <p:nvPr/>
        </p:nvSpPr>
        <p:spPr>
          <a:xfrm>
            <a:off x="2065818" y="2801796"/>
            <a:ext cx="787205" cy="684309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20" name="Shape 420"/>
          <p:cNvCxnSpPr/>
          <p:nvPr/>
        </p:nvCxnSpPr>
        <p:spPr>
          <a:xfrm>
            <a:off x="4572000" y="2801800"/>
            <a:ext cx="0" cy="1957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568675" y="3669525"/>
            <a:ext cx="3781500" cy="154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 uma "tag" não contiver a de fechamento, o navegador tentará interpretar da melhor forma possível, mas comportamentos estranhos podem acontecer</a:t>
            </a:r>
          </a:p>
        </p:txBody>
      </p:sp>
      <p:sp>
        <p:nvSpPr>
          <p:cNvPr id="422" name="Shape 422"/>
          <p:cNvSpPr/>
          <p:nvPr/>
        </p:nvSpPr>
        <p:spPr>
          <a:xfrm>
            <a:off x="6290967" y="2801796"/>
            <a:ext cx="787205" cy="684309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ATRIBUTOS</a:t>
            </a:r>
          </a:p>
        </p:txBody>
      </p:sp>
      <p:sp>
        <p:nvSpPr>
          <p:cNvPr id="428" name="Shape 428"/>
          <p:cNvSpPr/>
          <p:nvPr/>
        </p:nvSpPr>
        <p:spPr>
          <a:xfrm>
            <a:off x="929482" y="1427097"/>
            <a:ext cx="2132961" cy="1779522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A4242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 txBox="1"/>
          <p:nvPr/>
        </p:nvSpPr>
        <p:spPr>
          <a:xfrm>
            <a:off x="3573525" y="1123562"/>
            <a:ext cx="4641000" cy="10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800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torta</a:t>
            </a:r>
            <a:r>
              <a:rPr lang="e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sabor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"limao"</a:t>
            </a:r>
            <a:r>
              <a:rPr lang="e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peso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"1kg"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800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torta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3573525" y="2455800"/>
            <a:ext cx="4641000" cy="10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800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button</a:t>
            </a:r>
            <a:r>
              <a:rPr lang="e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onclick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"function()"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800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button</a:t>
            </a: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19800" y="3788025"/>
            <a:ext cx="7005900" cy="4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Definem valores para que uma "tag" tenha um determinado comportamento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HIERARQUIA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64425" y="2242325"/>
            <a:ext cx="3168900" cy="22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	</a:t>
            </a:r>
          </a:p>
          <a:p>
            <a:pPr lvl="0" indent="3873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&gt;Meu Título&lt;/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&gt;Meu Título&lt;/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	</a:t>
            </a:r>
          </a:p>
          <a:p>
            <a:pPr lvl="0" indent="3873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cxnSp>
        <p:nvCxnSpPr>
          <p:cNvPr id="438" name="Shape 438"/>
          <p:cNvCxnSpPr/>
          <p:nvPr/>
        </p:nvCxnSpPr>
        <p:spPr>
          <a:xfrm>
            <a:off x="742300" y="2569476"/>
            <a:ext cx="0" cy="1649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39" name="Shape 439"/>
          <p:cNvCxnSpPr/>
          <p:nvPr/>
        </p:nvCxnSpPr>
        <p:spPr>
          <a:xfrm>
            <a:off x="1223000" y="2934268"/>
            <a:ext cx="0" cy="9200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440" name="Shape 440"/>
          <p:cNvSpPr/>
          <p:nvPr/>
        </p:nvSpPr>
        <p:spPr>
          <a:xfrm>
            <a:off x="5639111" y="3022684"/>
            <a:ext cx="868914" cy="920083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7260461" y="3022684"/>
            <a:ext cx="868914" cy="920083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6391536" y="1737784"/>
            <a:ext cx="868914" cy="920083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 txBox="1"/>
          <p:nvPr/>
        </p:nvSpPr>
        <p:spPr>
          <a:xfrm>
            <a:off x="6090387" y="1392875"/>
            <a:ext cx="1471200" cy="23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PAI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5337950" y="4091675"/>
            <a:ext cx="1471200" cy="23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FILHO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6959312" y="4091675"/>
            <a:ext cx="1471200" cy="23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FILHO</a:t>
            </a:r>
          </a:p>
        </p:txBody>
      </p:sp>
      <p:cxnSp>
        <p:nvCxnSpPr>
          <p:cNvPr id="446" name="Shape 446"/>
          <p:cNvCxnSpPr/>
          <p:nvPr/>
        </p:nvCxnSpPr>
        <p:spPr>
          <a:xfrm>
            <a:off x="5981350" y="2864300"/>
            <a:ext cx="168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447" name="Shape 447"/>
          <p:cNvCxnSpPr/>
          <p:nvPr/>
        </p:nvCxnSpPr>
        <p:spPr>
          <a:xfrm>
            <a:off x="6809150" y="2699600"/>
            <a:ext cx="0" cy="16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448" name="Shape 448"/>
          <p:cNvSpPr txBox="1"/>
          <p:nvPr/>
        </p:nvSpPr>
        <p:spPr>
          <a:xfrm>
            <a:off x="913449" y="1716950"/>
            <a:ext cx="26780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NÓS DE ELEMENTOS</a:t>
            </a:r>
          </a:p>
        </p:txBody>
      </p:sp>
      <p:cxnSp>
        <p:nvCxnSpPr>
          <p:cNvPr id="449" name="Shape 449"/>
          <p:cNvCxnSpPr/>
          <p:nvPr/>
        </p:nvCxnSpPr>
        <p:spPr>
          <a:xfrm>
            <a:off x="381375" y="20676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0" name="Shape 450"/>
          <p:cNvCxnSpPr/>
          <p:nvPr/>
        </p:nvCxnSpPr>
        <p:spPr>
          <a:xfrm>
            <a:off x="4572000" y="2569475"/>
            <a:ext cx="0" cy="1957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1" name="Shape 451"/>
          <p:cNvSpPr/>
          <p:nvPr/>
        </p:nvSpPr>
        <p:spPr>
          <a:xfrm>
            <a:off x="381378" y="1462316"/>
            <a:ext cx="492440" cy="471382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TAGS ESTRUTURAIS</a:t>
            </a:r>
          </a:p>
        </p:txBody>
      </p:sp>
      <p:graphicFrame>
        <p:nvGraphicFramePr>
          <p:cNvPr id="457" name="Shape 457"/>
          <p:cNvGraphicFramePr/>
          <p:nvPr/>
        </p:nvGraphicFramePr>
        <p:xfrm>
          <a:off x="1555087" y="127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{B58278DF-4DF5-41F3-92F9-3B116C6CD6F4}</a:tableStyleId>
              </a:tblPr>
              <a:tblGrid>
                <a:gridCol w="201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TAGS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DESCRIÇÃO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CONTEÚDO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&lt;html&gt;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“Root tag” do documento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Tudo, exceto outra “tag” HTML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&lt;head&gt;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Inclui o cabeçalho do documento como título, metadados, estilos e “scripts”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&lt;title&gt;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&lt;style&gt;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&lt;link&gt;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&lt;meta&gt;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&lt;script&gt;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&lt;body&gt;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Conteúdo do documento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Tudo, exceto as anteriores, porém pode incluir a tag “script”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TAGS DE CABEÇALHO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521925" y="150000"/>
            <a:ext cx="43107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&lt;head&gt;</a:t>
            </a:r>
          </a:p>
        </p:txBody>
      </p:sp>
      <p:cxnSp>
        <p:nvCxnSpPr>
          <p:cNvPr id="468" name="Shape 468"/>
          <p:cNvCxnSpPr/>
          <p:nvPr/>
        </p:nvCxnSpPr>
        <p:spPr>
          <a:xfrm flipH="1">
            <a:off x="4037825" y="1291025"/>
            <a:ext cx="5400" cy="3378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9" name="Shape 469"/>
          <p:cNvSpPr txBox="1"/>
          <p:nvPr/>
        </p:nvSpPr>
        <p:spPr>
          <a:xfrm>
            <a:off x="920901" y="2679834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2.</a:t>
            </a:r>
          </a:p>
        </p:txBody>
      </p:sp>
      <p:cxnSp>
        <p:nvCxnSpPr>
          <p:cNvPr id="470" name="Shape 470"/>
          <p:cNvCxnSpPr/>
          <p:nvPr/>
        </p:nvCxnSpPr>
        <p:spPr>
          <a:xfrm>
            <a:off x="387796" y="3030559"/>
            <a:ext cx="33204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1" name="Shape 471"/>
          <p:cNvSpPr txBox="1"/>
          <p:nvPr/>
        </p:nvSpPr>
        <p:spPr>
          <a:xfrm>
            <a:off x="913451" y="14883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1.</a:t>
            </a:r>
          </a:p>
        </p:txBody>
      </p:sp>
      <p:cxnSp>
        <p:nvCxnSpPr>
          <p:cNvPr id="472" name="Shape 472"/>
          <p:cNvCxnSpPr/>
          <p:nvPr/>
        </p:nvCxnSpPr>
        <p:spPr>
          <a:xfrm>
            <a:off x="381375" y="1839075"/>
            <a:ext cx="33204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3" name="Shape 473"/>
          <p:cNvSpPr/>
          <p:nvPr/>
        </p:nvSpPr>
        <p:spPr>
          <a:xfrm>
            <a:off x="388829" y="1232709"/>
            <a:ext cx="492411" cy="46576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396279" y="2424194"/>
            <a:ext cx="492411" cy="46576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 txBox="1"/>
          <p:nvPr/>
        </p:nvSpPr>
        <p:spPr>
          <a:xfrm>
            <a:off x="388825" y="1997750"/>
            <a:ext cx="38526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Recebe as tags de configuração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388825" y="3189234"/>
            <a:ext cx="3852600" cy="2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Título que aparece na barra do navegador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920901" y="39046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3.</a:t>
            </a:r>
          </a:p>
        </p:txBody>
      </p:sp>
      <p:cxnSp>
        <p:nvCxnSpPr>
          <p:cNvPr id="478" name="Shape 478"/>
          <p:cNvCxnSpPr/>
          <p:nvPr/>
        </p:nvCxnSpPr>
        <p:spPr>
          <a:xfrm>
            <a:off x="387796" y="4255375"/>
            <a:ext cx="33204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9" name="Shape 479"/>
          <p:cNvSpPr/>
          <p:nvPr/>
        </p:nvSpPr>
        <p:spPr>
          <a:xfrm>
            <a:off x="396279" y="3649009"/>
            <a:ext cx="492411" cy="46576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 txBox="1"/>
          <p:nvPr/>
        </p:nvSpPr>
        <p:spPr>
          <a:xfrm>
            <a:off x="388825" y="4414050"/>
            <a:ext cx="3852600" cy="2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Na página do Google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4372850" y="1830575"/>
            <a:ext cx="4444800" cy="22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	</a:t>
            </a:r>
          </a:p>
          <a:p>
            <a:pPr lvl="0" indent="3873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&lt;title&gt;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Título da Página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&lt;/title&gt;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	</a:t>
            </a:r>
          </a:p>
          <a:p>
            <a:pPr lvl="0" indent="38735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</p:txBody>
      </p:sp>
      <p:cxnSp>
        <p:nvCxnSpPr>
          <p:cNvPr id="482" name="Shape 482"/>
          <p:cNvCxnSpPr/>
          <p:nvPr/>
        </p:nvCxnSpPr>
        <p:spPr>
          <a:xfrm>
            <a:off x="4450725" y="2054057"/>
            <a:ext cx="0" cy="1649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&lt;meta&gt;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1303800" y="1250050"/>
            <a:ext cx="65364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165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Define Metadados do documento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1303800" y="2211225"/>
            <a:ext cx="6536400" cy="18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meta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charset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"UTF-8"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meta </a:t>
            </a:r>
            <a:r>
              <a:rPr lang="en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"description"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content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"Página pessoal"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meta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"author"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content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"Ricardo"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/html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ENCODING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303800" y="1250050"/>
            <a:ext cx="65364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165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Define o conjunto de caracteres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2906700" y="2429650"/>
            <a:ext cx="3330600" cy="14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&lt;!-- Entidade nominal --&gt;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&amp;lt;h1&amp;gt;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rgbClr val="EA3A6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&lt;!-- Entidade numérica --&gt;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&amp;#60;h1&amp;#62;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&lt;style&gt;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913449" y="1716950"/>
            <a:ext cx="26780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RECEBE ESTILO</a:t>
            </a:r>
          </a:p>
        </p:txBody>
      </p:sp>
      <p:cxnSp>
        <p:nvCxnSpPr>
          <p:cNvPr id="503" name="Shape 503"/>
          <p:cNvCxnSpPr/>
          <p:nvPr/>
        </p:nvCxnSpPr>
        <p:spPr>
          <a:xfrm>
            <a:off x="381375" y="2067675"/>
            <a:ext cx="5263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4" name="Shape 504"/>
          <p:cNvSpPr/>
          <p:nvPr/>
        </p:nvSpPr>
        <p:spPr>
          <a:xfrm>
            <a:off x="381370" y="1444423"/>
            <a:ext cx="492462" cy="497350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x="381375" y="2321100"/>
            <a:ext cx="5215500" cy="23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style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"text/css"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media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"screen"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" b="1">
                <a:solidFill>
                  <a:srgbClr val="00D9D9"/>
                </a:solidFill>
                <a:latin typeface="Courier New"/>
                <a:ea typeface="Courier New"/>
                <a:cs typeface="Courier New"/>
                <a:sym typeface="Courier New"/>
              </a:rPr>
              <a:t>color:blue;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style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EA3A68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/html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cxnSp>
        <p:nvCxnSpPr>
          <p:cNvPr id="506" name="Shape 506"/>
          <p:cNvCxnSpPr/>
          <p:nvPr/>
        </p:nvCxnSpPr>
        <p:spPr>
          <a:xfrm>
            <a:off x="5919425" y="2403500"/>
            <a:ext cx="0" cy="2266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7" name="Shape 507"/>
          <p:cNvSpPr txBox="1"/>
          <p:nvPr/>
        </p:nvSpPr>
        <p:spPr>
          <a:xfrm>
            <a:off x="6241975" y="2403500"/>
            <a:ext cx="2369400" cy="22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definir as informações de estilo do documento CSS &gt; Cascading Style Sheets Define como os elementos devem ser renderizados no documento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CAMADAS WEB</a:t>
            </a:r>
          </a:p>
        </p:txBody>
      </p:sp>
      <p:grpSp>
        <p:nvGrpSpPr>
          <p:cNvPr id="114" name="Shape 114"/>
          <p:cNvGrpSpPr/>
          <p:nvPr/>
        </p:nvGrpSpPr>
        <p:grpSpPr>
          <a:xfrm>
            <a:off x="2179550" y="2787961"/>
            <a:ext cx="1523085" cy="182949"/>
            <a:chOff x="1798550" y="2447925"/>
            <a:chExt cx="1523085" cy="182949"/>
          </a:xfrm>
        </p:grpSpPr>
        <p:cxnSp>
          <p:nvCxnSpPr>
            <p:cNvPr id="115" name="Shape 115"/>
            <p:cNvCxnSpPr/>
            <p:nvPr/>
          </p:nvCxnSpPr>
          <p:spPr>
            <a:xfrm>
              <a:off x="1894419" y="2539400"/>
              <a:ext cx="1324500" cy="0"/>
            </a:xfrm>
            <a:prstGeom prst="straightConnector1">
              <a:avLst/>
            </a:prstGeom>
            <a:noFill/>
            <a:ln w="38100" cap="flat" cmpd="sng">
              <a:solidFill>
                <a:srgbClr val="DB3231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116" name="Shape 1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98550" y="2447925"/>
              <a:ext cx="182947" cy="1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8687" y="2447925"/>
              <a:ext cx="182947" cy="182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Shape 118"/>
          <p:cNvGrpSpPr/>
          <p:nvPr/>
        </p:nvGrpSpPr>
        <p:grpSpPr>
          <a:xfrm>
            <a:off x="5441372" y="2787961"/>
            <a:ext cx="1523085" cy="182949"/>
            <a:chOff x="5502722" y="2447925"/>
            <a:chExt cx="1523085" cy="182949"/>
          </a:xfrm>
        </p:grpSpPr>
        <p:cxnSp>
          <p:nvCxnSpPr>
            <p:cNvPr id="119" name="Shape 119"/>
            <p:cNvCxnSpPr/>
            <p:nvPr/>
          </p:nvCxnSpPr>
          <p:spPr>
            <a:xfrm>
              <a:off x="5598591" y="2539400"/>
              <a:ext cx="1324500" cy="0"/>
            </a:xfrm>
            <a:prstGeom prst="straightConnector1">
              <a:avLst/>
            </a:prstGeom>
            <a:noFill/>
            <a:ln w="38100" cap="flat" cmpd="sng">
              <a:solidFill>
                <a:srgbClr val="DB3231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120" name="Shape 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02722" y="2447925"/>
              <a:ext cx="182947" cy="1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Shape 1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42860" y="2447925"/>
              <a:ext cx="182947" cy="182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Shape 122" descr="icone-front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557" y="2309825"/>
            <a:ext cx="1139220" cy="11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icone-serv-01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387" y="2254012"/>
            <a:ext cx="1139220" cy="11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icone-data-0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4229" y="2309824"/>
            <a:ext cx="1139220" cy="11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21362" y="1368246"/>
            <a:ext cx="13776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Front End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514100" y="1368246"/>
            <a:ext cx="13776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Back End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48625" y="1671033"/>
            <a:ext cx="15231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(Client Side)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441350" y="1671033"/>
            <a:ext cx="15231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(Server Side)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883187" y="3593196"/>
            <a:ext cx="13776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Servidor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834525" y="3593186"/>
            <a:ext cx="19986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Banco de Dados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687825" y="2096056"/>
            <a:ext cx="1244700" cy="0"/>
          </a:xfrm>
          <a:prstGeom prst="straightConnector1">
            <a:avLst/>
          </a:prstGeom>
          <a:noFill/>
          <a:ln w="9525" cap="flat" cmpd="sng">
            <a:solidFill>
              <a:srgbClr val="DB3231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4002400" y="2096056"/>
            <a:ext cx="4417500" cy="0"/>
          </a:xfrm>
          <a:prstGeom prst="straightConnector1">
            <a:avLst/>
          </a:prstGeom>
          <a:noFill/>
          <a:ln w="9525" cap="flat" cmpd="sng">
            <a:solidFill>
              <a:srgbClr val="DB3231"/>
            </a:solidFill>
            <a:prstDash val="solid"/>
            <a:round/>
            <a:headEnd type="stealth" w="lg" len="lg"/>
            <a:tailEnd type="stealth" w="lg" len="lg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&lt;link&gt;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913449" y="1716950"/>
            <a:ext cx="26780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ARQUIVO EXTERNO</a:t>
            </a:r>
          </a:p>
        </p:txBody>
      </p:sp>
      <p:cxnSp>
        <p:nvCxnSpPr>
          <p:cNvPr id="514" name="Shape 514"/>
          <p:cNvCxnSpPr/>
          <p:nvPr/>
        </p:nvCxnSpPr>
        <p:spPr>
          <a:xfrm>
            <a:off x="381375" y="20676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5" name="Shape 515"/>
          <p:cNvCxnSpPr/>
          <p:nvPr/>
        </p:nvCxnSpPr>
        <p:spPr>
          <a:xfrm>
            <a:off x="4572000" y="2569475"/>
            <a:ext cx="0" cy="1957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6" name="Shape 516"/>
          <p:cNvSpPr/>
          <p:nvPr/>
        </p:nvSpPr>
        <p:spPr>
          <a:xfrm>
            <a:off x="381370" y="1444423"/>
            <a:ext cx="492462" cy="497350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1144789" y="3028210"/>
            <a:ext cx="688889" cy="693063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656902" y="2743500"/>
            <a:ext cx="1701368" cy="160914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3019275" y="2880185"/>
            <a:ext cx="828816" cy="102610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0" name="Shape 520"/>
          <p:cNvCxnSpPr/>
          <p:nvPr/>
        </p:nvCxnSpPr>
        <p:spPr>
          <a:xfrm rot="-2700000">
            <a:off x="2474832" y="3179392"/>
            <a:ext cx="427658" cy="427658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3120187" y="3174536"/>
            <a:ext cx="627000" cy="3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Varela Round"/>
                <a:ea typeface="Varela Round"/>
                <a:cs typeface="Varela Round"/>
                <a:sym typeface="Varela Round"/>
              </a:rPr>
              <a:t>.css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311700" y="3028200"/>
            <a:ext cx="753900" cy="1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000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link</a:t>
            </a:r>
            <a:r>
              <a:rPr lang="en" sz="10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4849542" y="3513950"/>
            <a:ext cx="3315600" cy="9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Carrega um recurso externo, como CSS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Pode ser utilizada mais de uma vez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Não possui tag de fechamento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4849542" y="2608100"/>
            <a:ext cx="3948600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link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"stylesheet"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"text/css"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"default.css"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&lt;script&gt;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913449" y="1716950"/>
            <a:ext cx="26780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ARQUIVO EXTERNO</a:t>
            </a:r>
          </a:p>
        </p:txBody>
      </p:sp>
      <p:cxnSp>
        <p:nvCxnSpPr>
          <p:cNvPr id="531" name="Shape 531"/>
          <p:cNvCxnSpPr/>
          <p:nvPr/>
        </p:nvCxnSpPr>
        <p:spPr>
          <a:xfrm>
            <a:off x="381375" y="20676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2" name="Shape 532"/>
          <p:cNvCxnSpPr/>
          <p:nvPr/>
        </p:nvCxnSpPr>
        <p:spPr>
          <a:xfrm>
            <a:off x="4572000" y="2569475"/>
            <a:ext cx="0" cy="1957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3" name="Shape 533"/>
          <p:cNvSpPr/>
          <p:nvPr/>
        </p:nvSpPr>
        <p:spPr>
          <a:xfrm>
            <a:off x="381370" y="1444423"/>
            <a:ext cx="492462" cy="497350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1144789" y="3028210"/>
            <a:ext cx="688889" cy="693063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656902" y="2743500"/>
            <a:ext cx="1701368" cy="160914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3019275" y="2880185"/>
            <a:ext cx="828816" cy="102610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37" name="Shape 537"/>
          <p:cNvCxnSpPr/>
          <p:nvPr/>
        </p:nvCxnSpPr>
        <p:spPr>
          <a:xfrm rot="-2700000">
            <a:off x="2474832" y="3179392"/>
            <a:ext cx="427658" cy="427658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38" name="Shape 538"/>
          <p:cNvSpPr txBox="1"/>
          <p:nvPr/>
        </p:nvSpPr>
        <p:spPr>
          <a:xfrm>
            <a:off x="3120187" y="3174536"/>
            <a:ext cx="627000" cy="3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Varela Round"/>
                <a:ea typeface="Varela Round"/>
                <a:cs typeface="Varela Round"/>
                <a:sym typeface="Varela Round"/>
              </a:rPr>
              <a:t>.js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2225275" y="3028200"/>
            <a:ext cx="926700" cy="1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000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script</a:t>
            </a:r>
            <a:r>
              <a:rPr lang="en" sz="10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4849550" y="3063720"/>
            <a:ext cx="3852600" cy="16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Contêiner para código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Apontar para arquivo JavaScript externo utilizando o atributo “src”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Quando utilizar o atributo src, deixar a tag vazia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Geralmente utilizado no body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4849542" y="2138700"/>
            <a:ext cx="3948600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script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"text/javascript"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"code.js"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script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4849542" y="1219675"/>
            <a:ext cx="3948600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script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	alert(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'Olá HTML5'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script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TAGS DE EXIBIÇÃO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EXIBIÇÃO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383000" y="2016350"/>
            <a:ext cx="184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block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383000" y="3372473"/>
            <a:ext cx="184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inline</a:t>
            </a:r>
          </a:p>
        </p:txBody>
      </p:sp>
      <p:cxnSp>
        <p:nvCxnSpPr>
          <p:cNvPr id="555" name="Shape 555"/>
          <p:cNvCxnSpPr/>
          <p:nvPr/>
        </p:nvCxnSpPr>
        <p:spPr>
          <a:xfrm>
            <a:off x="466850" y="2881100"/>
            <a:ext cx="82269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6" name="Shape 556"/>
          <p:cNvSpPr txBox="1"/>
          <p:nvPr/>
        </p:nvSpPr>
        <p:spPr>
          <a:xfrm>
            <a:off x="2225450" y="1838175"/>
            <a:ext cx="6468300" cy="337800"/>
          </a:xfrm>
          <a:prstGeom prst="rect">
            <a:avLst/>
          </a:prstGeom>
          <a:noFill/>
          <a:ln w="9525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block, ocupa toda a largura disponivel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2225450" y="2279425"/>
            <a:ext cx="1201200" cy="337800"/>
          </a:xfrm>
          <a:prstGeom prst="rect">
            <a:avLst/>
          </a:prstGeom>
          <a:noFill/>
          <a:ln w="9525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Ooops caiu =(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2225450" y="3414925"/>
            <a:ext cx="2732700" cy="337800"/>
          </a:xfrm>
          <a:prstGeom prst="rect">
            <a:avLst/>
          </a:prstGeom>
          <a:noFill/>
          <a:ln w="9525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Linha ocupa somente o que precisa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5047850" y="3414925"/>
            <a:ext cx="2732700" cy="337800"/>
          </a:xfrm>
          <a:prstGeom prst="rect">
            <a:avLst/>
          </a:prstGeom>
          <a:noFill/>
          <a:ln w="9525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Linha ocupa somente o que precisa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&lt;h1&gt;...&lt;h6&gt;</a:t>
            </a:r>
          </a:p>
        </p:txBody>
      </p:sp>
      <p:sp>
        <p:nvSpPr>
          <p:cNvPr id="565" name="Shape 565"/>
          <p:cNvSpPr/>
          <p:nvPr/>
        </p:nvSpPr>
        <p:spPr>
          <a:xfrm>
            <a:off x="460203" y="1573395"/>
            <a:ext cx="3241172" cy="2759733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 txBox="1"/>
          <p:nvPr/>
        </p:nvSpPr>
        <p:spPr>
          <a:xfrm>
            <a:off x="1370387" y="1968231"/>
            <a:ext cx="1420800" cy="138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&lt;h1&gt;&lt;/h1&gt;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&lt;h2&gt;&lt;/h2&gt;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&lt;h3&gt;&lt;/h3&gt;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&lt;h4&gt;&lt;/h4&gt;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&lt;h5&gt;&lt;/h5&gt;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4277325" y="1622700"/>
            <a:ext cx="4512600" cy="15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Marca conteúdo que será exibido como título da página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Não confundir a tag &lt;h1&gt;...&lt;h6&gt; com a tag title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Tamanho da fonte muda de acordo com o número do “h”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Exibição block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4277325" y="3516050"/>
            <a:ext cx="4256100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&gt;Título prioritário da página&lt;/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h2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&gt;Título secundário da página&lt;/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h2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&lt;img&gt;</a:t>
            </a:r>
          </a:p>
        </p:txBody>
      </p:sp>
      <p:sp>
        <p:nvSpPr>
          <p:cNvPr id="574" name="Shape 574"/>
          <p:cNvSpPr/>
          <p:nvPr/>
        </p:nvSpPr>
        <p:spPr>
          <a:xfrm>
            <a:off x="1041361" y="2114860"/>
            <a:ext cx="1418847" cy="1247300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492074" y="1469036"/>
            <a:ext cx="2273469" cy="2801357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 txBox="1"/>
          <p:nvPr/>
        </p:nvSpPr>
        <p:spPr>
          <a:xfrm>
            <a:off x="1301675" y="3480425"/>
            <a:ext cx="8982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.html</a:t>
            </a:r>
          </a:p>
        </p:txBody>
      </p:sp>
      <p:sp>
        <p:nvSpPr>
          <p:cNvPr id="577" name="Shape 577"/>
          <p:cNvSpPr/>
          <p:nvPr/>
        </p:nvSpPr>
        <p:spPr>
          <a:xfrm>
            <a:off x="3323325" y="14690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Tag utilizada para carregamento de imagem em um arquivo html</a:t>
            </a:r>
          </a:p>
        </p:txBody>
      </p:sp>
      <p:sp>
        <p:nvSpPr>
          <p:cNvPr id="578" name="Shape 578"/>
          <p:cNvSpPr/>
          <p:nvPr/>
        </p:nvSpPr>
        <p:spPr>
          <a:xfrm>
            <a:off x="5208419" y="1469025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Necessita do atributo src e portanto, não fecha</a:t>
            </a:r>
          </a:p>
        </p:txBody>
      </p:sp>
      <p:sp>
        <p:nvSpPr>
          <p:cNvPr id="579" name="Shape 579"/>
          <p:cNvSpPr/>
          <p:nvPr/>
        </p:nvSpPr>
        <p:spPr>
          <a:xfrm>
            <a:off x="7093519" y="14690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inline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3323325" y="3590750"/>
            <a:ext cx="5424600" cy="6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img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"minha-imagem.jpg"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alt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"Minha imagem"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"Minha imagem"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&lt;p&gt; + tags de marcação</a:t>
            </a:r>
          </a:p>
        </p:txBody>
      </p:sp>
      <p:sp>
        <p:nvSpPr>
          <p:cNvPr id="586" name="Shape 586"/>
          <p:cNvSpPr/>
          <p:nvPr/>
        </p:nvSpPr>
        <p:spPr>
          <a:xfrm>
            <a:off x="427725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 conteúdo aplicado como parágrafo</a:t>
            </a:r>
          </a:p>
        </p:txBody>
      </p:sp>
      <p:sp>
        <p:nvSpPr>
          <p:cNvPr id="587" name="Shape 587"/>
          <p:cNvSpPr/>
          <p:nvPr/>
        </p:nvSpPr>
        <p:spPr>
          <a:xfrm>
            <a:off x="2312819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block</a:t>
            </a:r>
          </a:p>
        </p:txBody>
      </p:sp>
      <p:sp>
        <p:nvSpPr>
          <p:cNvPr id="588" name="Shape 588"/>
          <p:cNvSpPr/>
          <p:nvPr/>
        </p:nvSpPr>
        <p:spPr>
          <a:xfrm>
            <a:off x="427725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&lt;strong&gt;&lt;/strong&gt;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&lt;em&gt;&lt;/em&gt;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&lt;small&gt;&lt;/small&gt;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&lt;s&gt;&lt;/s&gt;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&lt;sub&gt;&lt;/sub&gt;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&lt;sup&gt;&lt;/sup&gt;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&lt;span&gt;&lt;/span&gt;</a:t>
            </a:r>
          </a:p>
        </p:txBody>
      </p:sp>
      <p:sp>
        <p:nvSpPr>
          <p:cNvPr id="589" name="Shape 589"/>
          <p:cNvSpPr/>
          <p:nvPr/>
        </p:nvSpPr>
        <p:spPr>
          <a:xfrm>
            <a:off x="2312819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inline   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4197925" y="1444425"/>
            <a:ext cx="4677600" cy="12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é um texto em&lt;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strong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em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&gt;negrito e itálico&lt;/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em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strong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4197925" y="3305075"/>
            <a:ext cx="4677600" cy="12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é um texto 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span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&gt;marcado&lt;/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span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 com a tag span.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&lt;ol&gt;, &lt;ul&gt;, &lt;li&gt;</a:t>
            </a:r>
          </a:p>
        </p:txBody>
      </p:sp>
      <p:sp>
        <p:nvSpPr>
          <p:cNvPr id="597" name="Shape 597"/>
          <p:cNvSpPr/>
          <p:nvPr/>
        </p:nvSpPr>
        <p:spPr>
          <a:xfrm>
            <a:off x="427725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&lt;ol&gt; significa Ordered List, ou seja, lista numerada</a:t>
            </a:r>
          </a:p>
        </p:txBody>
      </p:sp>
      <p:sp>
        <p:nvSpPr>
          <p:cNvPr id="598" name="Shape 598"/>
          <p:cNvSpPr/>
          <p:nvPr/>
        </p:nvSpPr>
        <p:spPr>
          <a:xfrm>
            <a:off x="2312819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&lt;ul&gt; significa Unordered List, ou seja, lista não numerada.</a:t>
            </a:r>
          </a:p>
        </p:txBody>
      </p:sp>
      <p:sp>
        <p:nvSpPr>
          <p:cNvPr id="599" name="Shape 599"/>
          <p:cNvSpPr/>
          <p:nvPr/>
        </p:nvSpPr>
        <p:spPr>
          <a:xfrm>
            <a:off x="427725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&lt;li&gt; representa cada um dos elementos presentes dentro da lista</a:t>
            </a:r>
          </a:p>
        </p:txBody>
      </p:sp>
      <p:sp>
        <p:nvSpPr>
          <p:cNvPr id="600" name="Shape 600"/>
          <p:cNvSpPr/>
          <p:nvPr/>
        </p:nvSpPr>
        <p:spPr>
          <a:xfrm>
            <a:off x="2312819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block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4833400" y="1388625"/>
            <a:ext cx="3250800" cy="13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ol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&gt;Item da lista 1&lt;/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&gt;Item da lista 2&lt;/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&gt;Item da lista 3&lt;/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ol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4833400" y="3249275"/>
            <a:ext cx="3250800" cy="13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ul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&gt;Item da lista 1&lt;/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&gt;Item da lista 2&lt;/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&gt;Item da lista 3&lt;/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ul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&lt;a&gt;</a:t>
            </a:r>
          </a:p>
        </p:txBody>
      </p:sp>
      <p:sp>
        <p:nvSpPr>
          <p:cNvPr id="608" name="Shape 608"/>
          <p:cNvSpPr/>
          <p:nvPr/>
        </p:nvSpPr>
        <p:spPr>
          <a:xfrm>
            <a:off x="427725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Redireciona para link externo com href</a:t>
            </a:r>
          </a:p>
        </p:txBody>
      </p:sp>
      <p:sp>
        <p:nvSpPr>
          <p:cNvPr id="609" name="Shape 609"/>
          <p:cNvSpPr/>
          <p:nvPr/>
        </p:nvSpPr>
        <p:spPr>
          <a:xfrm>
            <a:off x="2312819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Redireciona para arquivo externo com href</a:t>
            </a:r>
          </a:p>
        </p:txBody>
      </p:sp>
      <p:sp>
        <p:nvSpPr>
          <p:cNvPr id="610" name="Shape 610"/>
          <p:cNvSpPr/>
          <p:nvPr/>
        </p:nvSpPr>
        <p:spPr>
          <a:xfrm>
            <a:off x="427725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Redireciona para um ponto específico marcado por id com href</a:t>
            </a:r>
          </a:p>
        </p:txBody>
      </p:sp>
      <p:sp>
        <p:nvSpPr>
          <p:cNvPr id="611" name="Shape 611"/>
          <p:cNvSpPr/>
          <p:nvPr/>
        </p:nvSpPr>
        <p:spPr>
          <a:xfrm>
            <a:off x="2312819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inline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4197925" y="1388625"/>
            <a:ext cx="4694400" cy="13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"http://www.google.com"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&gt;Google&lt;/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indent="130810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"index.html"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&gt;Home&lt;/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4197925" y="3325475"/>
            <a:ext cx="4694400" cy="13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"#mais-info"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&gt;Mais Informações&lt;/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(código pra caramba)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"mais-info"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&gt;Âncora&lt;/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&lt;div&gt;</a:t>
            </a:r>
          </a:p>
        </p:txBody>
      </p:sp>
      <p:sp>
        <p:nvSpPr>
          <p:cNvPr id="619" name="Shape 619"/>
          <p:cNvSpPr/>
          <p:nvPr/>
        </p:nvSpPr>
        <p:spPr>
          <a:xfrm>
            <a:off x="3262469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Criação de caixas para conteúdo que façam sentido visual</a:t>
            </a:r>
          </a:p>
        </p:txBody>
      </p:sp>
      <p:sp>
        <p:nvSpPr>
          <p:cNvPr id="620" name="Shape 620"/>
          <p:cNvSpPr/>
          <p:nvPr/>
        </p:nvSpPr>
        <p:spPr>
          <a:xfrm>
            <a:off x="3262469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Recebe os atributos class e id</a:t>
            </a:r>
          </a:p>
        </p:txBody>
      </p:sp>
      <p:sp>
        <p:nvSpPr>
          <p:cNvPr id="621" name="Shape 621"/>
          <p:cNvSpPr/>
          <p:nvPr/>
        </p:nvSpPr>
        <p:spPr>
          <a:xfrm>
            <a:off x="5141425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 não for estilizado não altera o layout</a:t>
            </a:r>
          </a:p>
        </p:txBody>
      </p:sp>
      <p:sp>
        <p:nvSpPr>
          <p:cNvPr id="622" name="Shape 622"/>
          <p:cNvSpPr/>
          <p:nvPr/>
        </p:nvSpPr>
        <p:spPr>
          <a:xfrm>
            <a:off x="7026519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Muito importante na hora da aplicação do CSS</a:t>
            </a:r>
          </a:p>
        </p:txBody>
      </p:sp>
      <p:sp>
        <p:nvSpPr>
          <p:cNvPr id="623" name="Shape 623"/>
          <p:cNvSpPr/>
          <p:nvPr/>
        </p:nvSpPr>
        <p:spPr>
          <a:xfrm>
            <a:off x="5141425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Ambos servem para nomear suas tags</a:t>
            </a:r>
          </a:p>
        </p:txBody>
      </p:sp>
      <p:sp>
        <p:nvSpPr>
          <p:cNvPr id="624" name="Shape 624"/>
          <p:cNvSpPr/>
          <p:nvPr/>
        </p:nvSpPr>
        <p:spPr>
          <a:xfrm>
            <a:off x="7026519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block</a:t>
            </a:r>
          </a:p>
        </p:txBody>
      </p:sp>
      <p:sp>
        <p:nvSpPr>
          <p:cNvPr id="625" name="Shape 625"/>
          <p:cNvSpPr/>
          <p:nvPr/>
        </p:nvSpPr>
        <p:spPr>
          <a:xfrm>
            <a:off x="438424" y="1757743"/>
            <a:ext cx="2599576" cy="2413867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521925" y="150000"/>
            <a:ext cx="43107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FRONT END</a:t>
            </a:r>
          </a:p>
        </p:txBody>
      </p:sp>
      <p:sp>
        <p:nvSpPr>
          <p:cNvPr id="138" name="Shape 138"/>
          <p:cNvSpPr/>
          <p:nvPr/>
        </p:nvSpPr>
        <p:spPr>
          <a:xfrm rot="5400000">
            <a:off x="1797525" y="1805055"/>
            <a:ext cx="997500" cy="3282300"/>
          </a:xfrm>
          <a:prstGeom prst="chevron">
            <a:avLst>
              <a:gd name="adj" fmla="val 26157"/>
            </a:avLst>
          </a:prstGeom>
          <a:noFill/>
          <a:ln w="19050" cap="flat" cmpd="sng">
            <a:solidFill>
              <a:srgbClr val="DB323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5400000">
            <a:off x="1797525" y="976351"/>
            <a:ext cx="997500" cy="3282300"/>
          </a:xfrm>
          <a:prstGeom prst="chevron">
            <a:avLst>
              <a:gd name="adj" fmla="val 26157"/>
            </a:avLst>
          </a:prstGeom>
          <a:noFill/>
          <a:ln w="19050" cap="flat" cmpd="sng">
            <a:solidFill>
              <a:srgbClr val="E687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5400000">
            <a:off x="1797525" y="2633750"/>
            <a:ext cx="997500" cy="3282300"/>
          </a:xfrm>
          <a:prstGeom prst="chevron">
            <a:avLst>
              <a:gd name="adj" fmla="val 26157"/>
            </a:avLst>
          </a:pr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5400000">
            <a:off x="1797525" y="155325"/>
            <a:ext cx="997500" cy="3282300"/>
          </a:xfrm>
          <a:prstGeom prst="chevron">
            <a:avLst>
              <a:gd name="adj" fmla="val 26157"/>
            </a:avLst>
          </a:prstGeom>
          <a:noFill/>
          <a:ln w="19050" cap="flat" cmpd="sng">
            <a:solidFill>
              <a:srgbClr val="DB323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655100" y="1690763"/>
            <a:ext cx="328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HTML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55100" y="2524738"/>
            <a:ext cx="328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CSS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55100" y="3358713"/>
            <a:ext cx="328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JS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55100" y="4139975"/>
            <a:ext cx="328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img, fontes, etc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4351938" y="1180250"/>
            <a:ext cx="0" cy="3593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7" name="Shape 147"/>
          <p:cNvSpPr/>
          <p:nvPr/>
        </p:nvSpPr>
        <p:spPr>
          <a:xfrm>
            <a:off x="4723404" y="1297724"/>
            <a:ext cx="422064" cy="422715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3D5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723407" y="2183950"/>
            <a:ext cx="422082" cy="431915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5319638" y="1233025"/>
            <a:ext cx="3801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Apenas envia e recebe dados através de requisições HTTP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319638" y="2156158"/>
            <a:ext cx="3801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Nunca deve lidar com regras de negócio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319638" y="3077769"/>
            <a:ext cx="3801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acessa banco de dados diretamente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319638" y="3999380"/>
            <a:ext cx="3801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Baixa segurança</a:t>
            </a:r>
          </a:p>
        </p:txBody>
      </p:sp>
      <p:sp>
        <p:nvSpPr>
          <p:cNvPr id="153" name="Shape 153"/>
          <p:cNvSpPr/>
          <p:nvPr/>
        </p:nvSpPr>
        <p:spPr>
          <a:xfrm>
            <a:off x="4723407" y="4027191"/>
            <a:ext cx="422063" cy="366895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723407" y="3105575"/>
            <a:ext cx="422082" cy="431915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TAGS SEMÂNTICAS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sobre</a:t>
            </a:r>
          </a:p>
        </p:txBody>
      </p:sp>
      <p:sp>
        <p:nvSpPr>
          <p:cNvPr id="636" name="Shape 636"/>
          <p:cNvSpPr/>
          <p:nvPr/>
        </p:nvSpPr>
        <p:spPr>
          <a:xfrm>
            <a:off x="1862719" y="12405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Tags HTML5</a:t>
            </a:r>
          </a:p>
        </p:txBody>
      </p:sp>
      <p:sp>
        <p:nvSpPr>
          <p:cNvPr id="637" name="Shape 637"/>
          <p:cNvSpPr/>
          <p:nvPr/>
        </p:nvSpPr>
        <p:spPr>
          <a:xfrm>
            <a:off x="3741675" y="12405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Quase não possui alteração visual</a:t>
            </a:r>
          </a:p>
        </p:txBody>
      </p:sp>
      <p:sp>
        <p:nvSpPr>
          <p:cNvPr id="638" name="Shape 638"/>
          <p:cNvSpPr/>
          <p:nvPr/>
        </p:nvSpPr>
        <p:spPr>
          <a:xfrm>
            <a:off x="5626769" y="12405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Facilitam ferramentas de busca</a:t>
            </a:r>
          </a:p>
        </p:txBody>
      </p:sp>
      <p:sp>
        <p:nvSpPr>
          <p:cNvPr id="639" name="Shape 639"/>
          <p:cNvSpPr/>
          <p:nvPr/>
        </p:nvSpPr>
        <p:spPr>
          <a:xfrm>
            <a:off x="9306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99995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306928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13860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52079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627725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73559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952036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&lt;header&gt;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2032048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&lt;nav&gt;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3065518" y="3683525"/>
            <a:ext cx="9123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&lt;section&gt;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4042249" y="3683525"/>
            <a:ext cx="11013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&lt;summary&gt;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5232904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&lt;figure&gt;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6305110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&lt;time&gt;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7377310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&lt;footer&gt;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TAGS DE FORMULÁRIO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&lt;form&gt;</a:t>
            </a:r>
          </a:p>
        </p:txBody>
      </p:sp>
      <p:sp>
        <p:nvSpPr>
          <p:cNvPr id="663" name="Shape 663"/>
          <p:cNvSpPr/>
          <p:nvPr/>
        </p:nvSpPr>
        <p:spPr>
          <a:xfrm>
            <a:off x="427725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Tag que conterá todos os "controls"</a:t>
            </a:r>
          </a:p>
        </p:txBody>
      </p:sp>
      <p:sp>
        <p:nvSpPr>
          <p:cNvPr id="664" name="Shape 664"/>
          <p:cNvSpPr/>
          <p:nvPr/>
        </p:nvSpPr>
        <p:spPr>
          <a:xfrm>
            <a:off x="2312819" y="124042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Funciona como contêiner para as tags de formulário</a:t>
            </a:r>
          </a:p>
        </p:txBody>
      </p:sp>
      <p:sp>
        <p:nvSpPr>
          <p:cNvPr id="665" name="Shape 665"/>
          <p:cNvSpPr/>
          <p:nvPr/>
        </p:nvSpPr>
        <p:spPr>
          <a:xfrm>
            <a:off x="427725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 principal tag referente ao formulário é &lt;input&gt;</a:t>
            </a:r>
          </a:p>
        </p:txBody>
      </p:sp>
      <p:sp>
        <p:nvSpPr>
          <p:cNvPr id="666" name="Shape 666"/>
          <p:cNvSpPr/>
          <p:nvPr/>
        </p:nvSpPr>
        <p:spPr>
          <a:xfrm>
            <a:off x="2312819" y="310107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Exibição block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4350850" y="2162400"/>
            <a:ext cx="4469700" cy="13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form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Nome:</a:t>
            </a:r>
            <a:b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input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"text"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"Beatriz"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form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TAGS DE FORMULÁRIO</a:t>
            </a:r>
          </a:p>
        </p:txBody>
      </p:sp>
      <p:sp>
        <p:nvSpPr>
          <p:cNvPr id="673" name="Shape 673"/>
          <p:cNvSpPr/>
          <p:nvPr/>
        </p:nvSpPr>
        <p:spPr>
          <a:xfrm>
            <a:off x="1862719" y="12405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Algumas só abrem outras abrem e fecham</a:t>
            </a:r>
          </a:p>
        </p:txBody>
      </p:sp>
      <p:sp>
        <p:nvSpPr>
          <p:cNvPr id="674" name="Shape 674"/>
          <p:cNvSpPr/>
          <p:nvPr/>
        </p:nvSpPr>
        <p:spPr>
          <a:xfrm>
            <a:off x="3741675" y="12405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Funcionam através de atributos</a:t>
            </a:r>
          </a:p>
        </p:txBody>
      </p:sp>
      <p:sp>
        <p:nvSpPr>
          <p:cNvPr id="675" name="Shape 675"/>
          <p:cNvSpPr/>
          <p:nvPr/>
        </p:nvSpPr>
        <p:spPr>
          <a:xfrm>
            <a:off x="5626769" y="12405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Display inline</a:t>
            </a:r>
          </a:p>
        </p:txBody>
      </p:sp>
      <p:sp>
        <p:nvSpPr>
          <p:cNvPr id="676" name="Shape 676"/>
          <p:cNvSpPr/>
          <p:nvPr/>
        </p:nvSpPr>
        <p:spPr>
          <a:xfrm>
            <a:off x="9306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199995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306928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413860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52079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627725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73559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 txBox="1"/>
          <p:nvPr/>
        </p:nvSpPr>
        <p:spPr>
          <a:xfrm>
            <a:off x="952036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&lt;input&gt;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1923774" y="3683525"/>
            <a:ext cx="10680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&lt;textarea&gt;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3065518" y="3683525"/>
            <a:ext cx="9123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&lt;select&gt;</a:t>
            </a:r>
          </a:p>
        </p:txBody>
      </p:sp>
      <p:sp>
        <p:nvSpPr>
          <p:cNvPr id="686" name="Shape 686"/>
          <p:cNvSpPr txBox="1"/>
          <p:nvPr/>
        </p:nvSpPr>
        <p:spPr>
          <a:xfrm>
            <a:off x="4167173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&lt;option&gt;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5183936" y="3683525"/>
            <a:ext cx="9492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&lt;fieldset&gt;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6305110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&lt;label&gt;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7377310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&lt;button&gt;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NOVOS FORMULÁRIOS</a:t>
            </a:r>
          </a:p>
        </p:txBody>
      </p:sp>
      <p:sp>
        <p:nvSpPr>
          <p:cNvPr id="695" name="Shape 695"/>
          <p:cNvSpPr/>
          <p:nvPr/>
        </p:nvSpPr>
        <p:spPr>
          <a:xfrm>
            <a:off x="1862719" y="12405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Tipos de formulário próprios do HTML5</a:t>
            </a:r>
          </a:p>
        </p:txBody>
      </p:sp>
      <p:sp>
        <p:nvSpPr>
          <p:cNvPr id="696" name="Shape 696"/>
          <p:cNvSpPr/>
          <p:nvPr/>
        </p:nvSpPr>
        <p:spPr>
          <a:xfrm>
            <a:off x="3741675" y="12405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Muito úteis para a validação. Menos realização de pontes Back End</a:t>
            </a:r>
          </a:p>
        </p:txBody>
      </p:sp>
      <p:sp>
        <p:nvSpPr>
          <p:cNvPr id="697" name="Shape 697"/>
          <p:cNvSpPr/>
          <p:nvPr/>
        </p:nvSpPr>
        <p:spPr>
          <a:xfrm>
            <a:off x="5626769" y="12405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Alguns tipos impossibilitam o cross-browser</a:t>
            </a:r>
          </a:p>
        </p:txBody>
      </p:sp>
      <p:sp>
        <p:nvSpPr>
          <p:cNvPr id="698" name="Shape 698"/>
          <p:cNvSpPr/>
          <p:nvPr/>
        </p:nvSpPr>
        <p:spPr>
          <a:xfrm>
            <a:off x="9306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199995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306928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413860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52079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6277256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7355931" y="3463524"/>
            <a:ext cx="851286" cy="105397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952036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&lt;email&gt;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1923774" y="3683525"/>
            <a:ext cx="10680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&lt;tel&gt;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3065518" y="3683525"/>
            <a:ext cx="9123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&lt;search&gt;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4167173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&lt;date&gt;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5183936" y="3683525"/>
            <a:ext cx="9492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&lt;time&gt;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6305110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&lt;range&gt;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7377310" y="3683525"/>
            <a:ext cx="851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&lt;color&gt;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REQUISIÇÕES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SERVIÇOS</a:t>
            </a:r>
          </a:p>
        </p:txBody>
      </p:sp>
      <p:cxnSp>
        <p:nvCxnSpPr>
          <p:cNvPr id="722" name="Shape 722"/>
          <p:cNvCxnSpPr/>
          <p:nvPr/>
        </p:nvCxnSpPr>
        <p:spPr>
          <a:xfrm>
            <a:off x="3657600" y="1462700"/>
            <a:ext cx="0" cy="30489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3" name="Shape 723"/>
          <p:cNvSpPr/>
          <p:nvPr/>
        </p:nvSpPr>
        <p:spPr>
          <a:xfrm>
            <a:off x="529386" y="1696199"/>
            <a:ext cx="2729898" cy="2581877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4" name="Shape 724"/>
          <p:cNvSpPr txBox="1"/>
          <p:nvPr/>
        </p:nvSpPr>
        <p:spPr>
          <a:xfrm>
            <a:off x="462663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HTTP</a:t>
            </a:r>
          </a:p>
        </p:txBody>
      </p:sp>
      <p:cxnSp>
        <p:nvCxnSpPr>
          <p:cNvPr id="725" name="Shape 725"/>
          <p:cNvCxnSpPr/>
          <p:nvPr/>
        </p:nvCxnSpPr>
        <p:spPr>
          <a:xfrm>
            <a:off x="4100088" y="1991475"/>
            <a:ext cx="45828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6" name="Shape 726"/>
          <p:cNvSpPr txBox="1"/>
          <p:nvPr/>
        </p:nvSpPr>
        <p:spPr>
          <a:xfrm>
            <a:off x="4018350" y="2226350"/>
            <a:ext cx="4664700" cy="228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• Transmissão de dados entre a página HTML e o servidor;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• Informações enviadas em formato "header";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• Os principais serviços Web são: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E68700"/>
              </a:buClr>
              <a:buSzPct val="100000"/>
              <a:buFont typeface="Dosis"/>
              <a:buChar char="-"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RPC: Remote Procedure Call;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E68700"/>
              </a:buClr>
              <a:buSzPct val="100000"/>
              <a:buFont typeface="Dosis"/>
              <a:buChar char="-"/>
            </a:pPr>
            <a:r>
              <a:rPr lang="en" sz="1600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SOAP: Single Object Access Protocol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DB3231"/>
              </a:buClr>
              <a:buSzPct val="100000"/>
              <a:buFont typeface="Dosis"/>
              <a:buChar char="-"/>
            </a:pPr>
            <a:r>
              <a:rPr lang="en" sz="1600" b="1" u="sng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REST: Representational State Transfer</a:t>
            </a:r>
          </a:p>
        </p:txBody>
      </p:sp>
      <p:sp>
        <p:nvSpPr>
          <p:cNvPr id="727" name="Shape 727"/>
          <p:cNvSpPr/>
          <p:nvPr/>
        </p:nvSpPr>
        <p:spPr>
          <a:xfrm>
            <a:off x="4112821" y="1353319"/>
            <a:ext cx="492431" cy="496640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1456636" y="2226344"/>
            <a:ext cx="875397" cy="884086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MÉTODO GET</a:t>
            </a:r>
          </a:p>
        </p:txBody>
      </p:sp>
      <p:sp>
        <p:nvSpPr>
          <p:cNvPr id="734" name="Shape 734"/>
          <p:cNvSpPr/>
          <p:nvPr/>
        </p:nvSpPr>
        <p:spPr>
          <a:xfrm>
            <a:off x="3262469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Envio e recebimento de dados através da URL</a:t>
            </a:r>
          </a:p>
        </p:txBody>
      </p:sp>
      <p:sp>
        <p:nvSpPr>
          <p:cNvPr id="735" name="Shape 735"/>
          <p:cNvSpPr/>
          <p:nvPr/>
        </p:nvSpPr>
        <p:spPr>
          <a:xfrm>
            <a:off x="3262469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Existe uma restrição no tamanho da mensagem. Número máximo de caracteres (3000)</a:t>
            </a:r>
          </a:p>
        </p:txBody>
      </p:sp>
      <p:sp>
        <p:nvSpPr>
          <p:cNvPr id="736" name="Shape 736"/>
          <p:cNvSpPr/>
          <p:nvPr/>
        </p:nvSpPr>
        <p:spPr>
          <a:xfrm>
            <a:off x="5141425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Formato Nome e Valor</a:t>
            </a:r>
          </a:p>
        </p:txBody>
      </p:sp>
      <p:sp>
        <p:nvSpPr>
          <p:cNvPr id="737" name="Shape 737"/>
          <p:cNvSpPr/>
          <p:nvPr/>
        </p:nvSpPr>
        <p:spPr>
          <a:xfrm>
            <a:off x="7026519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que haja alteração e pode-se guardar aquela URL nos favoritos</a:t>
            </a:r>
          </a:p>
        </p:txBody>
      </p:sp>
      <p:sp>
        <p:nvSpPr>
          <p:cNvPr id="738" name="Shape 738"/>
          <p:cNvSpPr/>
          <p:nvPr/>
        </p:nvSpPr>
        <p:spPr>
          <a:xfrm>
            <a:off x="5141425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Na maioria das vezes utiliza um ponto de interrogação antes da mensagem enviada/recebida</a:t>
            </a:r>
          </a:p>
        </p:txBody>
      </p:sp>
      <p:sp>
        <p:nvSpPr>
          <p:cNvPr id="739" name="Shape 739"/>
          <p:cNvSpPr/>
          <p:nvPr/>
        </p:nvSpPr>
        <p:spPr>
          <a:xfrm>
            <a:off x="7026519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Método mais utilizado</a:t>
            </a:r>
          </a:p>
        </p:txBody>
      </p:sp>
      <p:sp>
        <p:nvSpPr>
          <p:cNvPr id="740" name="Shape 740"/>
          <p:cNvSpPr/>
          <p:nvPr/>
        </p:nvSpPr>
        <p:spPr>
          <a:xfrm>
            <a:off x="503349" y="1945474"/>
            <a:ext cx="2361343" cy="2031087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MÉTODO POST</a:t>
            </a:r>
          </a:p>
        </p:txBody>
      </p:sp>
      <p:sp>
        <p:nvSpPr>
          <p:cNvPr id="746" name="Shape 746"/>
          <p:cNvSpPr/>
          <p:nvPr/>
        </p:nvSpPr>
        <p:spPr>
          <a:xfrm>
            <a:off x="3262469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o envio de dados sem necessitar do navegador</a:t>
            </a:r>
          </a:p>
        </p:txBody>
      </p:sp>
      <p:sp>
        <p:nvSpPr>
          <p:cNvPr id="747" name="Shape 747"/>
          <p:cNvSpPr/>
          <p:nvPr/>
        </p:nvSpPr>
        <p:spPr>
          <a:xfrm>
            <a:off x="3262469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permite a manipulação por meio do usuário</a:t>
            </a:r>
          </a:p>
        </p:txBody>
      </p:sp>
      <p:sp>
        <p:nvSpPr>
          <p:cNvPr id="748" name="Shape 748"/>
          <p:cNvSpPr/>
          <p:nvPr/>
        </p:nvSpPr>
        <p:spPr>
          <a:xfrm>
            <a:off x="5141425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Deve ser utilizada somente para inserir de dados</a:t>
            </a:r>
          </a:p>
        </p:txBody>
      </p:sp>
      <p:sp>
        <p:nvSpPr>
          <p:cNvPr id="749" name="Shape 749"/>
          <p:cNvSpPr/>
          <p:nvPr/>
        </p:nvSpPr>
        <p:spPr>
          <a:xfrm>
            <a:off x="7026519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Mais segura no envio de dados, pois não fica aparente no navegador</a:t>
            </a:r>
          </a:p>
        </p:txBody>
      </p:sp>
      <p:sp>
        <p:nvSpPr>
          <p:cNvPr id="750" name="Shape 750"/>
          <p:cNvSpPr/>
          <p:nvPr/>
        </p:nvSpPr>
        <p:spPr>
          <a:xfrm>
            <a:off x="5141425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permite a entrada da URL nos favoritos</a:t>
            </a:r>
          </a:p>
        </p:txBody>
      </p:sp>
      <p:sp>
        <p:nvSpPr>
          <p:cNvPr id="751" name="Shape 751"/>
          <p:cNvSpPr/>
          <p:nvPr/>
        </p:nvSpPr>
        <p:spPr>
          <a:xfrm>
            <a:off x="7026519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possui limitação no número se dados enviados</a:t>
            </a:r>
          </a:p>
        </p:txBody>
      </p:sp>
      <p:sp>
        <p:nvSpPr>
          <p:cNvPr id="752" name="Shape 752"/>
          <p:cNvSpPr/>
          <p:nvPr/>
        </p:nvSpPr>
        <p:spPr>
          <a:xfrm>
            <a:off x="840157" y="1757752"/>
            <a:ext cx="1734979" cy="2413871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21925" y="150000"/>
            <a:ext cx="43107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BACK END</a:t>
            </a:r>
          </a:p>
        </p:txBody>
      </p:sp>
      <p:cxnSp>
        <p:nvCxnSpPr>
          <p:cNvPr id="160" name="Shape 160"/>
          <p:cNvCxnSpPr/>
          <p:nvPr/>
        </p:nvCxnSpPr>
        <p:spPr>
          <a:xfrm>
            <a:off x="4563288" y="1226508"/>
            <a:ext cx="0" cy="3593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1" name="Shape 161"/>
          <p:cNvSpPr txBox="1"/>
          <p:nvPr/>
        </p:nvSpPr>
        <p:spPr>
          <a:xfrm>
            <a:off x="1097124" y="2239025"/>
            <a:ext cx="31029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Lida com as requisições http</a:t>
            </a:r>
          </a:p>
        </p:txBody>
      </p:sp>
      <p:sp>
        <p:nvSpPr>
          <p:cNvPr id="162" name="Shape 162"/>
          <p:cNvSpPr/>
          <p:nvPr/>
        </p:nvSpPr>
        <p:spPr>
          <a:xfrm>
            <a:off x="435379" y="1297724"/>
            <a:ext cx="422064" cy="422715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3D5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1031623" y="1233025"/>
            <a:ext cx="33825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Disponibiliza serviços WEB</a:t>
            </a:r>
          </a:p>
        </p:txBody>
      </p:sp>
      <p:sp>
        <p:nvSpPr>
          <p:cNvPr id="164" name="Shape 164"/>
          <p:cNvSpPr/>
          <p:nvPr/>
        </p:nvSpPr>
        <p:spPr>
          <a:xfrm>
            <a:off x="4712479" y="1297724"/>
            <a:ext cx="422064" cy="422715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3D5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5308723" y="1233025"/>
            <a:ext cx="33825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Ponte com Banco de Dados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097124" y="2640000"/>
            <a:ext cx="31029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Recebe e envia dados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097124" y="3040975"/>
            <a:ext cx="31029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Gerencia as regras de negócio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97124" y="3441950"/>
            <a:ext cx="31029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Integra-se com outros servidores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408978" y="2239025"/>
            <a:ext cx="18303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Lista registros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408978" y="2640000"/>
            <a:ext cx="18303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Adiciona registros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408978" y="3040975"/>
            <a:ext cx="18303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Atualiza registros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408978" y="3441950"/>
            <a:ext cx="18303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Apaga registros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RECURSOS EXTERNOS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&lt;object&gt;</a:t>
            </a:r>
          </a:p>
        </p:txBody>
      </p:sp>
      <p:sp>
        <p:nvSpPr>
          <p:cNvPr id="763" name="Shape 763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 um objeto que será embutido no arquivo HTML</a:t>
            </a:r>
          </a:p>
        </p:txBody>
      </p:sp>
      <p:sp>
        <p:nvSpPr>
          <p:cNvPr id="764" name="Shape 764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Possível definir texto alternativo quando o objeto for impossibilitado de carregar</a:t>
            </a:r>
          </a:p>
        </p:txBody>
      </p:sp>
      <p:sp>
        <p:nvSpPr>
          <p:cNvPr id="765" name="Shape 765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Áudio, vídeo, PDF, Flash e outros HTML's</a:t>
            </a:r>
          </a:p>
        </p:txBody>
      </p:sp>
      <p:sp>
        <p:nvSpPr>
          <p:cNvPr id="766" name="Shape 766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linkar o arquivo externo, deve-se utilizar o atributo "data"</a:t>
            </a:r>
          </a:p>
        </p:txBody>
      </p:sp>
      <p:sp>
        <p:nvSpPr>
          <p:cNvPr id="767" name="Shape 767"/>
          <p:cNvSpPr/>
          <p:nvPr/>
        </p:nvSpPr>
        <p:spPr>
          <a:xfrm>
            <a:off x="4440491" y="1368834"/>
            <a:ext cx="492408" cy="49102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8" name="Shape 768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769" name="Shape 769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0" name="Shape 770"/>
          <p:cNvSpPr txBox="1"/>
          <p:nvPr/>
        </p:nvSpPr>
        <p:spPr>
          <a:xfrm>
            <a:off x="4404900" y="2314800"/>
            <a:ext cx="42675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object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"400"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"400"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"banner.swf"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	O seu navegador não suporta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arquivo!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&lt;embed&gt;</a:t>
            </a:r>
          </a:p>
        </p:txBody>
      </p:sp>
      <p:sp>
        <p:nvSpPr>
          <p:cNvPr id="776" name="Shape 776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 um objeto que será embutido no arquivo HTML</a:t>
            </a:r>
          </a:p>
        </p:txBody>
      </p:sp>
      <p:sp>
        <p:nvSpPr>
          <p:cNvPr id="777" name="Shape 777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Disponibilizada oficialmente pelo HTML5</a:t>
            </a:r>
          </a:p>
        </p:txBody>
      </p:sp>
      <p:sp>
        <p:nvSpPr>
          <p:cNvPr id="778" name="Shape 778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Áudio, vídeo, PDF, Flash e outros HTML's</a:t>
            </a:r>
          </a:p>
        </p:txBody>
      </p:sp>
      <p:sp>
        <p:nvSpPr>
          <p:cNvPr id="779" name="Shape 779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linkar o arquivo externo, deve-se utilizar o atributo "src"</a:t>
            </a:r>
          </a:p>
        </p:txBody>
      </p:sp>
      <p:sp>
        <p:nvSpPr>
          <p:cNvPr id="780" name="Shape 780"/>
          <p:cNvSpPr/>
          <p:nvPr/>
        </p:nvSpPr>
        <p:spPr>
          <a:xfrm>
            <a:off x="4440491" y="1368834"/>
            <a:ext cx="492408" cy="49102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1" name="Shape 781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782" name="Shape 782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83" name="Shape 783"/>
          <p:cNvSpPr txBox="1"/>
          <p:nvPr/>
        </p:nvSpPr>
        <p:spPr>
          <a:xfrm>
            <a:off x="4404900" y="2162400"/>
            <a:ext cx="42675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embed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"400"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"400"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"banner.swf"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&lt;iframe&gt;</a:t>
            </a:r>
          </a:p>
        </p:txBody>
      </p:sp>
      <p:sp>
        <p:nvSpPr>
          <p:cNvPr id="789" name="Shape 789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Define um objeto que será embutido no arquivo HTML</a:t>
            </a:r>
          </a:p>
        </p:txBody>
      </p:sp>
      <p:sp>
        <p:nvSpPr>
          <p:cNvPr id="790" name="Shape 790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Dificulta a estilização e a troca de informações com o JavaScript</a:t>
            </a:r>
          </a:p>
        </p:txBody>
      </p:sp>
      <p:sp>
        <p:nvSpPr>
          <p:cNvPr id="791" name="Shape 791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Áudio, vídeo, PDF, Flash e outros HTML's</a:t>
            </a:r>
          </a:p>
        </p:txBody>
      </p:sp>
      <p:sp>
        <p:nvSpPr>
          <p:cNvPr id="792" name="Shape 792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Alguns sites fornecem o iframe pronto. Simplesmente copiar e colar no HTML</a:t>
            </a:r>
          </a:p>
        </p:txBody>
      </p:sp>
      <p:sp>
        <p:nvSpPr>
          <p:cNvPr id="793" name="Shape 793"/>
          <p:cNvSpPr/>
          <p:nvPr/>
        </p:nvSpPr>
        <p:spPr>
          <a:xfrm>
            <a:off x="4440491" y="1368834"/>
            <a:ext cx="492408" cy="49102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4" name="Shape 794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795" name="Shape 795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96" name="Shape 796"/>
          <p:cNvSpPr txBox="1"/>
          <p:nvPr/>
        </p:nvSpPr>
        <p:spPr>
          <a:xfrm>
            <a:off x="4404900" y="2314800"/>
            <a:ext cx="42675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iframe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"420"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"315"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"https://www.youtube.com/embed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/-PIg8R9TG4"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O seu navegador não suporta</a:t>
            </a:r>
          </a:p>
          <a:p>
            <a:pPr marL="45720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arquivo!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iframe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MÍDIAS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&lt;audio&gt;</a:t>
            </a:r>
          </a:p>
        </p:txBody>
      </p:sp>
      <p:sp>
        <p:nvSpPr>
          <p:cNvPr id="807" name="Shape 807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Tag utilizada para a inserção de um arquivo de áudio</a:t>
            </a:r>
          </a:p>
        </p:txBody>
      </p:sp>
      <p:sp>
        <p:nvSpPr>
          <p:cNvPr id="808" name="Shape 808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Há suportes diferentes em cada navegador para cada tipo de arquivo</a:t>
            </a:r>
          </a:p>
        </p:txBody>
      </p:sp>
      <p:sp>
        <p:nvSpPr>
          <p:cNvPr id="809" name="Shape 809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.mp3, .ogg e .wav</a:t>
            </a:r>
          </a:p>
        </p:txBody>
      </p:sp>
      <p:sp>
        <p:nvSpPr>
          <p:cNvPr id="810" name="Shape 810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alguns atributos específicos da tag que são obrigatórios e outros facultativos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812" name="Shape 812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3" name="Shape 813"/>
          <p:cNvSpPr txBox="1"/>
          <p:nvPr/>
        </p:nvSpPr>
        <p:spPr>
          <a:xfrm>
            <a:off x="4404900" y="2314800"/>
            <a:ext cx="42675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audio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"musica.ogg"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controls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O seu navegador não suporta</a:t>
            </a:r>
          </a:p>
          <a:p>
            <a:pPr marL="45720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arquivo!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audio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814" name="Shape 814"/>
          <p:cNvSpPr/>
          <p:nvPr/>
        </p:nvSpPr>
        <p:spPr>
          <a:xfrm>
            <a:off x="4426299" y="1375231"/>
            <a:ext cx="440980" cy="495295"/>
          </a:xfrm>
          <a:custGeom>
            <a:avLst/>
            <a:gdLst/>
            <a:ahLst/>
            <a:cxnLst/>
            <a:rect l="0" t="0" r="0" b="0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&lt;video&gt;</a:t>
            </a:r>
          </a:p>
        </p:txBody>
      </p:sp>
      <p:sp>
        <p:nvSpPr>
          <p:cNvPr id="820" name="Shape 820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Tag utilizada para a inserção de um arquivo de vídeo</a:t>
            </a:r>
          </a:p>
        </p:txBody>
      </p:sp>
      <p:sp>
        <p:nvSpPr>
          <p:cNvPr id="821" name="Shape 821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Há suportes diferentes em cada navegador para cada tipo de arquivo</a:t>
            </a:r>
          </a:p>
        </p:txBody>
      </p:sp>
      <p:sp>
        <p:nvSpPr>
          <p:cNvPr id="822" name="Shape 822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.mp4, .webm e .ogg</a:t>
            </a:r>
          </a:p>
        </p:txBody>
      </p:sp>
      <p:sp>
        <p:nvSpPr>
          <p:cNvPr id="823" name="Shape 823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alguns atributos específicos da tag que são obrigatórios e outros facultativos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825" name="Shape 825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6" name="Shape 826"/>
          <p:cNvSpPr txBox="1"/>
          <p:nvPr/>
        </p:nvSpPr>
        <p:spPr>
          <a:xfrm>
            <a:off x="4404900" y="2314800"/>
            <a:ext cx="42675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video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"video.mp4"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controls 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"300"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"300"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"video/mpeg"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O seu navegador não suporta</a:t>
            </a:r>
          </a:p>
          <a:p>
            <a:pPr marL="45720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arquivo!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video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827" name="Shape 827"/>
          <p:cNvSpPr/>
          <p:nvPr/>
        </p:nvSpPr>
        <p:spPr>
          <a:xfrm>
            <a:off x="4370126" y="1357954"/>
            <a:ext cx="528493" cy="495321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&lt;source&gt;</a:t>
            </a:r>
          </a:p>
        </p:txBody>
      </p:sp>
      <p:sp>
        <p:nvSpPr>
          <p:cNvPr id="833" name="Shape 833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utilizada tanto dentro da tag de áudio quanto de vídeo</a:t>
            </a:r>
          </a:p>
        </p:txBody>
      </p:sp>
      <p:sp>
        <p:nvSpPr>
          <p:cNvPr id="834" name="Shape 834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Facilita o funcionamento da tag no cross browser</a:t>
            </a:r>
          </a:p>
        </p:txBody>
      </p:sp>
      <p:sp>
        <p:nvSpPr>
          <p:cNvPr id="835" name="Shape 835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Inserção de múltiplas extensões de arquivo caso alguma não sirva para um navegador específico</a:t>
            </a:r>
          </a:p>
        </p:txBody>
      </p:sp>
      <p:sp>
        <p:nvSpPr>
          <p:cNvPr id="836" name="Shape 836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Só abre!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838" name="Shape 838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9" name="Shape 839"/>
          <p:cNvSpPr txBox="1"/>
          <p:nvPr/>
        </p:nvSpPr>
        <p:spPr>
          <a:xfrm>
            <a:off x="4404900" y="2314800"/>
            <a:ext cx="42675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audio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controls 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"300"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source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"audio.mp3"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source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"audio.ogg"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O seu navegador não suporta</a:t>
            </a:r>
          </a:p>
          <a:p>
            <a:pPr marL="45720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este arquivo!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audio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840" name="Shape 840"/>
          <p:cNvSpPr/>
          <p:nvPr/>
        </p:nvSpPr>
        <p:spPr>
          <a:xfrm>
            <a:off x="4409310" y="1219200"/>
            <a:ext cx="548765" cy="634085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VETORES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SVG</a:t>
            </a:r>
          </a:p>
        </p:txBody>
      </p:sp>
      <p:sp>
        <p:nvSpPr>
          <p:cNvPr id="851" name="Shape 851"/>
          <p:cNvSpPr/>
          <p:nvPr/>
        </p:nvSpPr>
        <p:spPr>
          <a:xfrm>
            <a:off x="408437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Uso de arquivos vetoriais, ou seja, que não sofrem alteração de resolução</a:t>
            </a:r>
          </a:p>
        </p:txBody>
      </p:sp>
      <p:sp>
        <p:nvSpPr>
          <p:cNvPr id="852" name="Shape 852"/>
          <p:cNvSpPr/>
          <p:nvPr/>
        </p:nvSpPr>
        <p:spPr>
          <a:xfrm>
            <a:off x="408437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feito diretamente no arquivo HTML através da tag &lt;svg&gt;</a:t>
            </a:r>
          </a:p>
        </p:txBody>
      </p:sp>
      <p:sp>
        <p:nvSpPr>
          <p:cNvPr id="853" name="Shape 853"/>
          <p:cNvSpPr/>
          <p:nvPr/>
        </p:nvSpPr>
        <p:spPr>
          <a:xfrm>
            <a:off x="2287393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Muito importante pois resgata uma característica do Flash e é útil para a responsividade</a:t>
            </a:r>
          </a:p>
        </p:txBody>
      </p:sp>
      <p:sp>
        <p:nvSpPr>
          <p:cNvPr id="854" name="Shape 854"/>
          <p:cNvSpPr/>
          <p:nvPr/>
        </p:nvSpPr>
        <p:spPr>
          <a:xfrm>
            <a:off x="2287393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linkado através das tags &lt;object&gt;, &lt;embed&gt; e &lt;img&gt;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856" name="Shape 856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7" name="Shape 857"/>
          <p:cNvSpPr txBox="1"/>
          <p:nvPr/>
        </p:nvSpPr>
        <p:spPr>
          <a:xfrm>
            <a:off x="4415599" y="2314800"/>
            <a:ext cx="4267499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svg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"1.1"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"285"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"285"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rect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"100%"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"100%"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fill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"lavender"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stroke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"blue" 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stroke-width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"2"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svg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  <p:sp>
        <p:nvSpPr>
          <p:cNvPr id="858" name="Shape 858"/>
          <p:cNvSpPr/>
          <p:nvPr/>
        </p:nvSpPr>
        <p:spPr>
          <a:xfrm>
            <a:off x="4409481" y="1430169"/>
            <a:ext cx="488064" cy="431113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REQUISIÇÕES WEB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21429" y="1368250"/>
            <a:ext cx="74199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HTTP -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H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yper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t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ext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T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ransfer </a:t>
            </a:r>
            <a:r>
              <a:rPr lang="en" sz="3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P</a:t>
            </a:r>
            <a:r>
              <a:rPr lang="en" sz="3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rotocol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1604000" y="1871325"/>
            <a:ext cx="5485800" cy="0"/>
          </a:xfrm>
          <a:prstGeom prst="straightConnector1">
            <a:avLst/>
          </a:prstGeom>
          <a:noFill/>
          <a:ln w="9525" cap="flat" cmpd="sng">
            <a:solidFill>
              <a:srgbClr val="DB323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476825" y="2541425"/>
            <a:ext cx="3803100" cy="4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Protocolo mais comum na WEB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76825" y="3249600"/>
            <a:ext cx="3803100" cy="4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Essencialmente, transmissão de dados em forma de texto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76831" y="3955375"/>
            <a:ext cx="39822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Existem outros protocolos como FTP e SSH</a:t>
            </a:r>
          </a:p>
        </p:txBody>
      </p:sp>
      <p:cxnSp>
        <p:nvCxnSpPr>
          <p:cNvPr id="183" name="Shape 183"/>
          <p:cNvCxnSpPr/>
          <p:nvPr/>
        </p:nvCxnSpPr>
        <p:spPr>
          <a:xfrm>
            <a:off x="4572000" y="2524975"/>
            <a:ext cx="0" cy="1767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/>
          <p:nvPr/>
        </p:nvSpPr>
        <p:spPr>
          <a:xfrm>
            <a:off x="4909229" y="3305592"/>
            <a:ext cx="422064" cy="422715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3D5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5421724" y="3240900"/>
            <a:ext cx="26196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maior segurança: HTTPS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395847" y="2532725"/>
            <a:ext cx="29418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Baixa segurança de transferência</a:t>
            </a:r>
          </a:p>
        </p:txBody>
      </p:sp>
      <p:sp>
        <p:nvSpPr>
          <p:cNvPr id="187" name="Shape 187"/>
          <p:cNvSpPr/>
          <p:nvPr/>
        </p:nvSpPr>
        <p:spPr>
          <a:xfrm>
            <a:off x="4875807" y="2560541"/>
            <a:ext cx="422063" cy="366895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6561763" y="3726600"/>
            <a:ext cx="352800" cy="2289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3D5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269317" y="3965369"/>
            <a:ext cx="29418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Uso de certificados digitais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TABELAS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&lt;table&gt;</a:t>
            </a:r>
          </a:p>
        </p:txBody>
      </p:sp>
      <p:graphicFrame>
        <p:nvGraphicFramePr>
          <p:cNvPr id="869" name="Shape 869"/>
          <p:cNvGraphicFramePr/>
          <p:nvPr/>
        </p:nvGraphicFramePr>
        <p:xfrm>
          <a:off x="439250" y="268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{B58278DF-4DF5-41F3-92F9-3B116C6CD6F4}</a:tableStyleId>
              </a:tblPr>
              <a:tblGrid>
                <a:gridCol w="21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4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ELEMENTO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DESCRIÇÃO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</a:t>
                      </a: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table</a:t>
                      </a: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Root tag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</a:t>
                      </a: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</a:t>
                      </a: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Cabeçalho (Heading)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</a:t>
                      </a: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</a:t>
                      </a: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Linha (Row)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</a:t>
                      </a:r>
                      <a:r>
                        <a:rPr lang="en" b="1">
                          <a:solidFill>
                            <a:srgbClr val="F2277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td</a:t>
                      </a:r>
                      <a:r>
                        <a:rPr lang="en" b="1">
                          <a:solidFill>
                            <a:srgbClr val="999999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Coluna (Data)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0" name="Shape 870"/>
          <p:cNvSpPr txBox="1"/>
          <p:nvPr/>
        </p:nvSpPr>
        <p:spPr>
          <a:xfrm>
            <a:off x="1303800" y="1250050"/>
            <a:ext cx="65364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165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Sites antigos eram contruídos em tabela</a:t>
            </a:r>
          </a:p>
        </p:txBody>
      </p:sp>
      <p:sp>
        <p:nvSpPr>
          <p:cNvPr id="871" name="Shape 871"/>
          <p:cNvSpPr txBox="1"/>
          <p:nvPr/>
        </p:nvSpPr>
        <p:spPr>
          <a:xfrm>
            <a:off x="1303800" y="1665750"/>
            <a:ext cx="65364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165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Agora o uso é em tabelas e e-mail marketing</a:t>
            </a:r>
          </a:p>
        </p:txBody>
      </p:sp>
      <p:cxnSp>
        <p:nvCxnSpPr>
          <p:cNvPr id="872" name="Shape 872"/>
          <p:cNvCxnSpPr/>
          <p:nvPr/>
        </p:nvCxnSpPr>
        <p:spPr>
          <a:xfrm>
            <a:off x="5288438" y="2534513"/>
            <a:ext cx="0" cy="2266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3" name="Shape 873"/>
          <p:cNvSpPr txBox="1"/>
          <p:nvPr/>
        </p:nvSpPr>
        <p:spPr>
          <a:xfrm>
            <a:off x="5603099" y="2543400"/>
            <a:ext cx="3080100" cy="21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table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tr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&gt;Nome&lt;/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&gt;Sobrenome&lt;/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td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tr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table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&lt;e-mail marketing&gt;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913449" y="1716950"/>
            <a:ext cx="26780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USO DE TABELAS</a:t>
            </a:r>
          </a:p>
        </p:txBody>
      </p:sp>
      <p:cxnSp>
        <p:nvCxnSpPr>
          <p:cNvPr id="880" name="Shape 880"/>
          <p:cNvCxnSpPr/>
          <p:nvPr/>
        </p:nvCxnSpPr>
        <p:spPr>
          <a:xfrm>
            <a:off x="381375" y="2067675"/>
            <a:ext cx="38526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1" name="Shape 881"/>
          <p:cNvCxnSpPr/>
          <p:nvPr/>
        </p:nvCxnSpPr>
        <p:spPr>
          <a:xfrm>
            <a:off x="4572000" y="2569475"/>
            <a:ext cx="0" cy="1957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82" name="Shape 882"/>
          <p:cNvSpPr/>
          <p:nvPr/>
        </p:nvSpPr>
        <p:spPr>
          <a:xfrm>
            <a:off x="1194724" y="2453876"/>
            <a:ext cx="2322008" cy="2196142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1941312" y="2801974"/>
            <a:ext cx="828816" cy="102610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4" name="Shape 884"/>
          <p:cNvSpPr txBox="1"/>
          <p:nvPr/>
        </p:nvSpPr>
        <p:spPr>
          <a:xfrm>
            <a:off x="4859325" y="2701920"/>
            <a:ext cx="3852600" cy="16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A leitura dos emails só reconhece versões antigas do HTML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Não utilizar HTML5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A aplicação de estilos também é limitada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Há ferramentas que ajudam na sua confecção</a:t>
            </a:r>
          </a:p>
        </p:txBody>
      </p:sp>
      <p:sp>
        <p:nvSpPr>
          <p:cNvPr id="885" name="Shape 885"/>
          <p:cNvSpPr/>
          <p:nvPr/>
        </p:nvSpPr>
        <p:spPr>
          <a:xfrm>
            <a:off x="381369" y="1444425"/>
            <a:ext cx="539791" cy="497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CSS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SINTAXE</a:t>
            </a:r>
          </a:p>
        </p:txBody>
      </p:sp>
      <p:sp>
        <p:nvSpPr>
          <p:cNvPr id="896" name="Shape 89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Cascading Style Sheets</a:t>
            </a:r>
          </a:p>
        </p:txBody>
      </p:sp>
      <p:sp>
        <p:nvSpPr>
          <p:cNvPr id="897" name="Shape 89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Um arquivo CSS pode ser reaproveitado em outra página</a:t>
            </a:r>
          </a:p>
        </p:txBody>
      </p:sp>
      <p:sp>
        <p:nvSpPr>
          <p:cNvPr id="898" name="Shape 89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Estilo pode ser adicionado através de: tag style, tag link e atributo</a:t>
            </a:r>
          </a:p>
        </p:txBody>
      </p:sp>
      <p:sp>
        <p:nvSpPr>
          <p:cNvPr id="899" name="Shape 89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Mencionar latência e usos preferenciais dos arquivos CSS</a:t>
            </a:r>
          </a:p>
        </p:txBody>
      </p:sp>
      <p:sp>
        <p:nvSpPr>
          <p:cNvPr id="900" name="Shape 90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01" name="Shape 90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2" name="Shape 902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/* Comentário */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blue;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font-size: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03" name="Shape 903"/>
          <p:cNvSpPr/>
          <p:nvPr/>
        </p:nvSpPr>
        <p:spPr>
          <a:xfrm>
            <a:off x="4409476" y="1588879"/>
            <a:ext cx="488078" cy="272406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SELETORES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 SELECTOR</a:t>
            </a:r>
          </a:p>
        </p:txBody>
      </p:sp>
      <p:sp>
        <p:nvSpPr>
          <p:cNvPr id="914" name="Shape 914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Também chamado de type selector</a:t>
            </a:r>
          </a:p>
        </p:txBody>
      </p:sp>
      <p:sp>
        <p:nvSpPr>
          <p:cNvPr id="915" name="Shape 915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Todos os elementos que possuem aquele conteúdo receberão o estilo</a:t>
            </a:r>
          </a:p>
        </p:txBody>
      </p:sp>
      <p:sp>
        <p:nvSpPr>
          <p:cNvPr id="916" name="Shape 916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o nome da tag como seletor</a:t>
            </a:r>
          </a:p>
        </p:txBody>
      </p:sp>
      <p:sp>
        <p:nvSpPr>
          <p:cNvPr id="917" name="Shape 917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Forma mais comum de declaração CSS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19" name="Shape 919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0" name="Shape 920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/* Comentário */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blue;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font-size: 12px;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21" name="Shape 921"/>
          <p:cNvSpPr/>
          <p:nvPr/>
        </p:nvSpPr>
        <p:spPr>
          <a:xfrm>
            <a:off x="4423432" y="1384719"/>
            <a:ext cx="453335" cy="494961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UNIVERSAL SELECTOR</a:t>
            </a:r>
          </a:p>
        </p:txBody>
      </p:sp>
      <p:sp>
        <p:nvSpPr>
          <p:cNvPr id="927" name="Shape 927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Seleciona tudo presente no documento HTML</a:t>
            </a:r>
          </a:p>
        </p:txBody>
      </p:sp>
      <p:sp>
        <p:nvSpPr>
          <p:cNvPr id="928" name="Shape 928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menor relevância com relação aos outros seletores</a:t>
            </a:r>
          </a:p>
        </p:txBody>
      </p:sp>
      <p:sp>
        <p:nvSpPr>
          <p:cNvPr id="929" name="Shape 929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Inclusive as tags que não aparecem no body</a:t>
            </a:r>
          </a:p>
        </p:txBody>
      </p:sp>
      <p:sp>
        <p:nvSpPr>
          <p:cNvPr id="930" name="Shape 930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Representado por um asterisco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32" name="Shape 932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3" name="Shape 933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gold;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34" name="Shape 934"/>
          <p:cNvSpPr/>
          <p:nvPr/>
        </p:nvSpPr>
        <p:spPr>
          <a:xfrm>
            <a:off x="4428909" y="1407981"/>
            <a:ext cx="488082" cy="494622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 SELECTOR</a:t>
            </a:r>
          </a:p>
        </p:txBody>
      </p:sp>
      <p:sp>
        <p:nvSpPr>
          <p:cNvPr id="940" name="Shape 940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Aplica o estilo para um único elemento</a:t>
            </a:r>
          </a:p>
        </p:txBody>
      </p:sp>
      <p:sp>
        <p:nvSpPr>
          <p:cNvPr id="941" name="Shape 941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Representado por uma hashtag</a:t>
            </a:r>
          </a:p>
        </p:txBody>
      </p:sp>
      <p:sp>
        <p:nvSpPr>
          <p:cNvPr id="942" name="Shape 942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Faz a seleção da tag marcada com atributo id</a:t>
            </a:r>
          </a:p>
        </p:txBody>
      </p:sp>
      <p:sp>
        <p:nvSpPr>
          <p:cNvPr id="943" name="Shape 943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44" name="Shape 944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45" name="Shape 945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#header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orange;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46" name="Shape 946"/>
          <p:cNvSpPr/>
          <p:nvPr/>
        </p:nvSpPr>
        <p:spPr>
          <a:xfrm>
            <a:off x="4398772" y="1551309"/>
            <a:ext cx="488088" cy="331344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 SELECTOR</a:t>
            </a:r>
          </a:p>
        </p:txBody>
      </p:sp>
      <p:sp>
        <p:nvSpPr>
          <p:cNvPr id="952" name="Shape 952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 um grupo de elementos</a:t>
            </a:r>
          </a:p>
        </p:txBody>
      </p:sp>
      <p:sp>
        <p:nvSpPr>
          <p:cNvPr id="953" name="Shape 953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Diferentemente do id selector pode ser atribuído a mais de um elemento</a:t>
            </a:r>
          </a:p>
        </p:txBody>
      </p:sp>
      <p:sp>
        <p:nvSpPr>
          <p:cNvPr id="954" name="Shape 954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Todos os elementos que recebem essa class receberão também seu estilo específico</a:t>
            </a:r>
          </a:p>
        </p:txBody>
      </p:sp>
      <p:sp>
        <p:nvSpPr>
          <p:cNvPr id="955" name="Shape 955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identificado pela presença de um ponto no começo da palavra</a:t>
            </a:r>
          </a:p>
        </p:txBody>
      </p:sp>
      <p:sp>
        <p:nvSpPr>
          <p:cNvPr id="956" name="Shape 956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57" name="Shape 957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58" name="Shape 958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A2DB2C"/>
                </a:solidFill>
                <a:latin typeface="Courier New"/>
                <a:ea typeface="Courier New"/>
                <a:cs typeface="Courier New"/>
                <a:sym typeface="Courier New"/>
              </a:rPr>
              <a:t>.minha-classe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violet;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59" name="Shape 959"/>
          <p:cNvSpPr/>
          <p:nvPr/>
        </p:nvSpPr>
        <p:spPr>
          <a:xfrm>
            <a:off x="4409488" y="1427287"/>
            <a:ext cx="488052" cy="47536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DOMÍNIO + HOSPEDAGEM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99300" y="2526450"/>
            <a:ext cx="3815100" cy="16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Nome para localizar e identificar conjuntos de computadores na rede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Foi concebido com o objetivo de facilitar a memorização dos endereços</a:t>
            </a:r>
          </a:p>
        </p:txBody>
      </p:sp>
      <p:cxnSp>
        <p:nvCxnSpPr>
          <p:cNvPr id="196" name="Shape 196"/>
          <p:cNvCxnSpPr/>
          <p:nvPr/>
        </p:nvCxnSpPr>
        <p:spPr>
          <a:xfrm>
            <a:off x="4572000" y="1458175"/>
            <a:ext cx="0" cy="310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4929600" y="2526450"/>
            <a:ext cx="3815100" cy="18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O domínio deve estar configurado para apontar para o endereço IP do servidor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 hospedagem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• Os arquivos do "site" devem ser colocados na pasta pública do servidor</a:t>
            </a:r>
          </a:p>
        </p:txBody>
      </p:sp>
      <p:sp>
        <p:nvSpPr>
          <p:cNvPr id="198" name="Shape 198"/>
          <p:cNvSpPr/>
          <p:nvPr/>
        </p:nvSpPr>
        <p:spPr>
          <a:xfrm>
            <a:off x="1033995" y="1497928"/>
            <a:ext cx="622726" cy="647509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1686950" y="1817538"/>
            <a:ext cx="19059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www.globo.com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6223876" y="1551557"/>
            <a:ext cx="622714" cy="589051"/>
            <a:chOff x="5059507" y="1582969"/>
            <a:chExt cx="622714" cy="589051"/>
          </a:xfrm>
        </p:grpSpPr>
        <p:sp>
          <p:nvSpPr>
            <p:cNvPr id="201" name="Shape 201"/>
            <p:cNvSpPr/>
            <p:nvPr/>
          </p:nvSpPr>
          <p:spPr>
            <a:xfrm>
              <a:off x="5059507" y="1582969"/>
              <a:ext cx="622714" cy="589051"/>
            </a:xfrm>
            <a:custGeom>
              <a:avLst/>
              <a:gdLst/>
              <a:ahLst/>
              <a:cxnLst/>
              <a:rect l="0" t="0" r="0" b="0"/>
              <a:pathLst>
                <a:path w="19297" h="18251" extrusionOk="0">
                  <a:moveTo>
                    <a:pt x="18396" y="828"/>
                  </a:moveTo>
                  <a:lnTo>
                    <a:pt x="18761" y="877"/>
                  </a:lnTo>
                  <a:lnTo>
                    <a:pt x="18737" y="1242"/>
                  </a:lnTo>
                  <a:lnTo>
                    <a:pt x="18615" y="1266"/>
                  </a:lnTo>
                  <a:lnTo>
                    <a:pt x="18493" y="1315"/>
                  </a:lnTo>
                  <a:lnTo>
                    <a:pt x="18274" y="1436"/>
                  </a:lnTo>
                  <a:lnTo>
                    <a:pt x="18007" y="1582"/>
                  </a:lnTo>
                  <a:lnTo>
                    <a:pt x="17739" y="1777"/>
                  </a:lnTo>
                  <a:lnTo>
                    <a:pt x="17642" y="1850"/>
                  </a:lnTo>
                  <a:lnTo>
                    <a:pt x="17618" y="1801"/>
                  </a:lnTo>
                  <a:lnTo>
                    <a:pt x="17545" y="1704"/>
                  </a:lnTo>
                  <a:lnTo>
                    <a:pt x="17496" y="1680"/>
                  </a:lnTo>
                  <a:lnTo>
                    <a:pt x="17423" y="1655"/>
                  </a:lnTo>
                  <a:lnTo>
                    <a:pt x="17131" y="1631"/>
                  </a:lnTo>
                  <a:lnTo>
                    <a:pt x="17301" y="1509"/>
                  </a:lnTo>
                  <a:lnTo>
                    <a:pt x="17472" y="1388"/>
                  </a:lnTo>
                  <a:lnTo>
                    <a:pt x="17837" y="1144"/>
                  </a:lnTo>
                  <a:lnTo>
                    <a:pt x="18104" y="974"/>
                  </a:lnTo>
                  <a:lnTo>
                    <a:pt x="18250" y="901"/>
                  </a:lnTo>
                  <a:lnTo>
                    <a:pt x="18396" y="828"/>
                  </a:lnTo>
                  <a:close/>
                  <a:moveTo>
                    <a:pt x="18712" y="1582"/>
                  </a:moveTo>
                  <a:lnTo>
                    <a:pt x="18688" y="2385"/>
                  </a:lnTo>
                  <a:lnTo>
                    <a:pt x="18688" y="3164"/>
                  </a:lnTo>
                  <a:lnTo>
                    <a:pt x="18469" y="3334"/>
                  </a:lnTo>
                  <a:lnTo>
                    <a:pt x="18250" y="3529"/>
                  </a:lnTo>
                  <a:lnTo>
                    <a:pt x="17982" y="3748"/>
                  </a:lnTo>
                  <a:lnTo>
                    <a:pt x="17861" y="3870"/>
                  </a:lnTo>
                  <a:lnTo>
                    <a:pt x="17764" y="4016"/>
                  </a:lnTo>
                  <a:lnTo>
                    <a:pt x="17739" y="3407"/>
                  </a:lnTo>
                  <a:lnTo>
                    <a:pt x="17739" y="3334"/>
                  </a:lnTo>
                  <a:lnTo>
                    <a:pt x="17958" y="3140"/>
                  </a:lnTo>
                  <a:lnTo>
                    <a:pt x="18177" y="2945"/>
                  </a:lnTo>
                  <a:lnTo>
                    <a:pt x="18493" y="2653"/>
                  </a:lnTo>
                  <a:lnTo>
                    <a:pt x="18615" y="2531"/>
                  </a:lnTo>
                  <a:lnTo>
                    <a:pt x="18664" y="2458"/>
                  </a:lnTo>
                  <a:lnTo>
                    <a:pt x="18688" y="2361"/>
                  </a:lnTo>
                  <a:lnTo>
                    <a:pt x="18664" y="2312"/>
                  </a:lnTo>
                  <a:lnTo>
                    <a:pt x="18615" y="2288"/>
                  </a:lnTo>
                  <a:lnTo>
                    <a:pt x="18518" y="2264"/>
                  </a:lnTo>
                  <a:lnTo>
                    <a:pt x="18445" y="2288"/>
                  </a:lnTo>
                  <a:lnTo>
                    <a:pt x="18347" y="2312"/>
                  </a:lnTo>
                  <a:lnTo>
                    <a:pt x="18274" y="2385"/>
                  </a:lnTo>
                  <a:lnTo>
                    <a:pt x="18128" y="2531"/>
                  </a:lnTo>
                  <a:lnTo>
                    <a:pt x="18007" y="2653"/>
                  </a:lnTo>
                  <a:lnTo>
                    <a:pt x="17739" y="2945"/>
                  </a:lnTo>
                  <a:lnTo>
                    <a:pt x="17739" y="2531"/>
                  </a:lnTo>
                  <a:lnTo>
                    <a:pt x="17691" y="2118"/>
                  </a:lnTo>
                  <a:lnTo>
                    <a:pt x="17788" y="2069"/>
                  </a:lnTo>
                  <a:lnTo>
                    <a:pt x="18055" y="1947"/>
                  </a:lnTo>
                  <a:lnTo>
                    <a:pt x="18323" y="1777"/>
                  </a:lnTo>
                  <a:lnTo>
                    <a:pt x="18518" y="1680"/>
                  </a:lnTo>
                  <a:lnTo>
                    <a:pt x="18712" y="1582"/>
                  </a:lnTo>
                  <a:close/>
                  <a:moveTo>
                    <a:pt x="18688" y="3529"/>
                  </a:moveTo>
                  <a:lnTo>
                    <a:pt x="18688" y="3894"/>
                  </a:lnTo>
                  <a:lnTo>
                    <a:pt x="18664" y="4843"/>
                  </a:lnTo>
                  <a:lnTo>
                    <a:pt x="18639" y="4843"/>
                  </a:lnTo>
                  <a:lnTo>
                    <a:pt x="18518" y="4916"/>
                  </a:lnTo>
                  <a:lnTo>
                    <a:pt x="18396" y="5038"/>
                  </a:lnTo>
                  <a:lnTo>
                    <a:pt x="18177" y="5305"/>
                  </a:lnTo>
                  <a:lnTo>
                    <a:pt x="17982" y="5451"/>
                  </a:lnTo>
                  <a:lnTo>
                    <a:pt x="17788" y="5597"/>
                  </a:lnTo>
                  <a:lnTo>
                    <a:pt x="17788" y="5013"/>
                  </a:lnTo>
                  <a:lnTo>
                    <a:pt x="18128" y="4819"/>
                  </a:lnTo>
                  <a:lnTo>
                    <a:pt x="18274" y="4746"/>
                  </a:lnTo>
                  <a:lnTo>
                    <a:pt x="18445" y="4673"/>
                  </a:lnTo>
                  <a:lnTo>
                    <a:pt x="18591" y="4575"/>
                  </a:lnTo>
                  <a:lnTo>
                    <a:pt x="18639" y="4527"/>
                  </a:lnTo>
                  <a:lnTo>
                    <a:pt x="18664" y="4454"/>
                  </a:lnTo>
                  <a:lnTo>
                    <a:pt x="18664" y="4429"/>
                  </a:lnTo>
                  <a:lnTo>
                    <a:pt x="18639" y="4381"/>
                  </a:lnTo>
                  <a:lnTo>
                    <a:pt x="18566" y="4332"/>
                  </a:lnTo>
                  <a:lnTo>
                    <a:pt x="18420" y="4332"/>
                  </a:lnTo>
                  <a:lnTo>
                    <a:pt x="18347" y="4356"/>
                  </a:lnTo>
                  <a:lnTo>
                    <a:pt x="18177" y="4429"/>
                  </a:lnTo>
                  <a:lnTo>
                    <a:pt x="18031" y="4502"/>
                  </a:lnTo>
                  <a:lnTo>
                    <a:pt x="17788" y="4673"/>
                  </a:lnTo>
                  <a:lnTo>
                    <a:pt x="17764" y="4137"/>
                  </a:lnTo>
                  <a:lnTo>
                    <a:pt x="17958" y="4040"/>
                  </a:lnTo>
                  <a:lnTo>
                    <a:pt x="18128" y="3943"/>
                  </a:lnTo>
                  <a:lnTo>
                    <a:pt x="18445" y="3699"/>
                  </a:lnTo>
                  <a:lnTo>
                    <a:pt x="18688" y="3529"/>
                  </a:lnTo>
                  <a:close/>
                  <a:moveTo>
                    <a:pt x="18664" y="5305"/>
                  </a:moveTo>
                  <a:lnTo>
                    <a:pt x="18639" y="6011"/>
                  </a:lnTo>
                  <a:lnTo>
                    <a:pt x="18396" y="6108"/>
                  </a:lnTo>
                  <a:lnTo>
                    <a:pt x="18177" y="6230"/>
                  </a:lnTo>
                  <a:lnTo>
                    <a:pt x="17982" y="6376"/>
                  </a:lnTo>
                  <a:lnTo>
                    <a:pt x="17764" y="6522"/>
                  </a:lnTo>
                  <a:lnTo>
                    <a:pt x="17764" y="6522"/>
                  </a:lnTo>
                  <a:lnTo>
                    <a:pt x="17788" y="5865"/>
                  </a:lnTo>
                  <a:lnTo>
                    <a:pt x="17934" y="5816"/>
                  </a:lnTo>
                  <a:lnTo>
                    <a:pt x="18080" y="5743"/>
                  </a:lnTo>
                  <a:lnTo>
                    <a:pt x="18201" y="5670"/>
                  </a:lnTo>
                  <a:lnTo>
                    <a:pt x="18323" y="5597"/>
                  </a:lnTo>
                  <a:lnTo>
                    <a:pt x="18493" y="5476"/>
                  </a:lnTo>
                  <a:lnTo>
                    <a:pt x="18664" y="5305"/>
                  </a:lnTo>
                  <a:close/>
                  <a:moveTo>
                    <a:pt x="18615" y="6425"/>
                  </a:moveTo>
                  <a:lnTo>
                    <a:pt x="18615" y="6473"/>
                  </a:lnTo>
                  <a:lnTo>
                    <a:pt x="18518" y="6498"/>
                  </a:lnTo>
                  <a:lnTo>
                    <a:pt x="18420" y="6546"/>
                  </a:lnTo>
                  <a:lnTo>
                    <a:pt x="18250" y="6668"/>
                  </a:lnTo>
                  <a:lnTo>
                    <a:pt x="18104" y="6765"/>
                  </a:lnTo>
                  <a:lnTo>
                    <a:pt x="17982" y="6887"/>
                  </a:lnTo>
                  <a:lnTo>
                    <a:pt x="17739" y="7155"/>
                  </a:lnTo>
                  <a:lnTo>
                    <a:pt x="17764" y="6717"/>
                  </a:lnTo>
                  <a:lnTo>
                    <a:pt x="17982" y="6668"/>
                  </a:lnTo>
                  <a:lnTo>
                    <a:pt x="18201" y="6595"/>
                  </a:lnTo>
                  <a:lnTo>
                    <a:pt x="18615" y="6425"/>
                  </a:lnTo>
                  <a:close/>
                  <a:moveTo>
                    <a:pt x="18615" y="6838"/>
                  </a:moveTo>
                  <a:lnTo>
                    <a:pt x="18591" y="7349"/>
                  </a:lnTo>
                  <a:lnTo>
                    <a:pt x="18591" y="7666"/>
                  </a:lnTo>
                  <a:lnTo>
                    <a:pt x="18420" y="7787"/>
                  </a:lnTo>
                  <a:lnTo>
                    <a:pt x="18250" y="7909"/>
                  </a:lnTo>
                  <a:lnTo>
                    <a:pt x="17958" y="8103"/>
                  </a:lnTo>
                  <a:lnTo>
                    <a:pt x="17666" y="8322"/>
                  </a:lnTo>
                  <a:lnTo>
                    <a:pt x="17715" y="7739"/>
                  </a:lnTo>
                  <a:lnTo>
                    <a:pt x="17739" y="7349"/>
                  </a:lnTo>
                  <a:lnTo>
                    <a:pt x="18080" y="7155"/>
                  </a:lnTo>
                  <a:lnTo>
                    <a:pt x="18420" y="6960"/>
                  </a:lnTo>
                  <a:lnTo>
                    <a:pt x="18615" y="6838"/>
                  </a:lnTo>
                  <a:close/>
                  <a:moveTo>
                    <a:pt x="18566" y="8103"/>
                  </a:moveTo>
                  <a:lnTo>
                    <a:pt x="18542" y="8420"/>
                  </a:lnTo>
                  <a:lnTo>
                    <a:pt x="18420" y="8493"/>
                  </a:lnTo>
                  <a:lnTo>
                    <a:pt x="18274" y="8566"/>
                  </a:lnTo>
                  <a:lnTo>
                    <a:pt x="18055" y="8785"/>
                  </a:lnTo>
                  <a:lnTo>
                    <a:pt x="17812" y="9004"/>
                  </a:lnTo>
                  <a:lnTo>
                    <a:pt x="17593" y="9247"/>
                  </a:lnTo>
                  <a:lnTo>
                    <a:pt x="17642" y="8566"/>
                  </a:lnTo>
                  <a:lnTo>
                    <a:pt x="18031" y="8395"/>
                  </a:lnTo>
                  <a:lnTo>
                    <a:pt x="18420" y="8201"/>
                  </a:lnTo>
                  <a:lnTo>
                    <a:pt x="18566" y="8103"/>
                  </a:lnTo>
                  <a:close/>
                  <a:moveTo>
                    <a:pt x="18542" y="8809"/>
                  </a:moveTo>
                  <a:lnTo>
                    <a:pt x="18542" y="9077"/>
                  </a:lnTo>
                  <a:lnTo>
                    <a:pt x="18299" y="9271"/>
                  </a:lnTo>
                  <a:lnTo>
                    <a:pt x="17934" y="9588"/>
                  </a:lnTo>
                  <a:lnTo>
                    <a:pt x="17593" y="9928"/>
                  </a:lnTo>
                  <a:lnTo>
                    <a:pt x="17569" y="9953"/>
                  </a:lnTo>
                  <a:lnTo>
                    <a:pt x="17569" y="9977"/>
                  </a:lnTo>
                  <a:lnTo>
                    <a:pt x="17593" y="10001"/>
                  </a:lnTo>
                  <a:lnTo>
                    <a:pt x="17642" y="10001"/>
                  </a:lnTo>
                  <a:lnTo>
                    <a:pt x="18080" y="9831"/>
                  </a:lnTo>
                  <a:lnTo>
                    <a:pt x="18274" y="9709"/>
                  </a:lnTo>
                  <a:lnTo>
                    <a:pt x="18493" y="9588"/>
                  </a:lnTo>
                  <a:lnTo>
                    <a:pt x="18518" y="9563"/>
                  </a:lnTo>
                  <a:lnTo>
                    <a:pt x="18518" y="9977"/>
                  </a:lnTo>
                  <a:lnTo>
                    <a:pt x="18396" y="10026"/>
                  </a:lnTo>
                  <a:lnTo>
                    <a:pt x="18274" y="10074"/>
                  </a:lnTo>
                  <a:lnTo>
                    <a:pt x="18080" y="10220"/>
                  </a:lnTo>
                  <a:lnTo>
                    <a:pt x="17788" y="10464"/>
                  </a:lnTo>
                  <a:lnTo>
                    <a:pt x="17520" y="10731"/>
                  </a:lnTo>
                  <a:lnTo>
                    <a:pt x="17520" y="10245"/>
                  </a:lnTo>
                  <a:lnTo>
                    <a:pt x="17569" y="9490"/>
                  </a:lnTo>
                  <a:lnTo>
                    <a:pt x="17837" y="9344"/>
                  </a:lnTo>
                  <a:lnTo>
                    <a:pt x="18104" y="9150"/>
                  </a:lnTo>
                  <a:lnTo>
                    <a:pt x="18274" y="8979"/>
                  </a:lnTo>
                  <a:lnTo>
                    <a:pt x="18469" y="8833"/>
                  </a:lnTo>
                  <a:lnTo>
                    <a:pt x="18542" y="8809"/>
                  </a:lnTo>
                  <a:close/>
                  <a:moveTo>
                    <a:pt x="18518" y="10342"/>
                  </a:moveTo>
                  <a:lnTo>
                    <a:pt x="18518" y="10975"/>
                  </a:lnTo>
                  <a:lnTo>
                    <a:pt x="18347" y="11096"/>
                  </a:lnTo>
                  <a:lnTo>
                    <a:pt x="18201" y="11194"/>
                  </a:lnTo>
                  <a:lnTo>
                    <a:pt x="17861" y="11486"/>
                  </a:lnTo>
                  <a:lnTo>
                    <a:pt x="17715" y="11632"/>
                  </a:lnTo>
                  <a:lnTo>
                    <a:pt x="17569" y="11802"/>
                  </a:lnTo>
                  <a:lnTo>
                    <a:pt x="17545" y="11559"/>
                  </a:lnTo>
                  <a:lnTo>
                    <a:pt x="17520" y="11048"/>
                  </a:lnTo>
                  <a:lnTo>
                    <a:pt x="17691" y="10975"/>
                  </a:lnTo>
                  <a:lnTo>
                    <a:pt x="17837" y="10877"/>
                  </a:lnTo>
                  <a:lnTo>
                    <a:pt x="18128" y="10634"/>
                  </a:lnTo>
                  <a:lnTo>
                    <a:pt x="18518" y="10342"/>
                  </a:lnTo>
                  <a:close/>
                  <a:moveTo>
                    <a:pt x="18518" y="11413"/>
                  </a:moveTo>
                  <a:lnTo>
                    <a:pt x="18542" y="11802"/>
                  </a:lnTo>
                  <a:lnTo>
                    <a:pt x="18347" y="11899"/>
                  </a:lnTo>
                  <a:lnTo>
                    <a:pt x="18177" y="12021"/>
                  </a:lnTo>
                  <a:lnTo>
                    <a:pt x="17837" y="12289"/>
                  </a:lnTo>
                  <a:lnTo>
                    <a:pt x="17764" y="12240"/>
                  </a:lnTo>
                  <a:lnTo>
                    <a:pt x="17642" y="12240"/>
                  </a:lnTo>
                  <a:lnTo>
                    <a:pt x="17593" y="12021"/>
                  </a:lnTo>
                  <a:lnTo>
                    <a:pt x="18299" y="11559"/>
                  </a:lnTo>
                  <a:lnTo>
                    <a:pt x="18518" y="11413"/>
                  </a:lnTo>
                  <a:close/>
                  <a:moveTo>
                    <a:pt x="2093" y="1899"/>
                  </a:moveTo>
                  <a:lnTo>
                    <a:pt x="2385" y="1972"/>
                  </a:lnTo>
                  <a:lnTo>
                    <a:pt x="2702" y="1996"/>
                  </a:lnTo>
                  <a:lnTo>
                    <a:pt x="3334" y="2045"/>
                  </a:lnTo>
                  <a:lnTo>
                    <a:pt x="4356" y="2093"/>
                  </a:lnTo>
                  <a:lnTo>
                    <a:pt x="5354" y="2118"/>
                  </a:lnTo>
                  <a:lnTo>
                    <a:pt x="6376" y="2118"/>
                  </a:lnTo>
                  <a:lnTo>
                    <a:pt x="7398" y="2093"/>
                  </a:lnTo>
                  <a:lnTo>
                    <a:pt x="9466" y="2020"/>
                  </a:lnTo>
                  <a:lnTo>
                    <a:pt x="11413" y="1972"/>
                  </a:lnTo>
                  <a:lnTo>
                    <a:pt x="13359" y="1947"/>
                  </a:lnTo>
                  <a:lnTo>
                    <a:pt x="14357" y="1947"/>
                  </a:lnTo>
                  <a:lnTo>
                    <a:pt x="15330" y="1996"/>
                  </a:lnTo>
                  <a:lnTo>
                    <a:pt x="16304" y="2045"/>
                  </a:lnTo>
                  <a:lnTo>
                    <a:pt x="17277" y="2142"/>
                  </a:lnTo>
                  <a:lnTo>
                    <a:pt x="17253" y="2483"/>
                  </a:lnTo>
                  <a:lnTo>
                    <a:pt x="17228" y="2823"/>
                  </a:lnTo>
                  <a:lnTo>
                    <a:pt x="17228" y="3529"/>
                  </a:lnTo>
                  <a:lnTo>
                    <a:pt x="17277" y="4210"/>
                  </a:lnTo>
                  <a:lnTo>
                    <a:pt x="17301" y="4892"/>
                  </a:lnTo>
                  <a:lnTo>
                    <a:pt x="17301" y="5646"/>
                  </a:lnTo>
                  <a:lnTo>
                    <a:pt x="17277" y="6376"/>
                  </a:lnTo>
                  <a:lnTo>
                    <a:pt x="17180" y="7885"/>
                  </a:lnTo>
                  <a:lnTo>
                    <a:pt x="17082" y="9125"/>
                  </a:lnTo>
                  <a:lnTo>
                    <a:pt x="17034" y="9758"/>
                  </a:lnTo>
                  <a:lnTo>
                    <a:pt x="17009" y="10391"/>
                  </a:lnTo>
                  <a:lnTo>
                    <a:pt x="16985" y="10829"/>
                  </a:lnTo>
                  <a:lnTo>
                    <a:pt x="16961" y="11291"/>
                  </a:lnTo>
                  <a:lnTo>
                    <a:pt x="16985" y="11778"/>
                  </a:lnTo>
                  <a:lnTo>
                    <a:pt x="17009" y="12021"/>
                  </a:lnTo>
                  <a:lnTo>
                    <a:pt x="17058" y="12240"/>
                  </a:lnTo>
                  <a:lnTo>
                    <a:pt x="9539" y="12240"/>
                  </a:lnTo>
                  <a:lnTo>
                    <a:pt x="8566" y="12264"/>
                  </a:lnTo>
                  <a:lnTo>
                    <a:pt x="7568" y="12289"/>
                  </a:lnTo>
                  <a:lnTo>
                    <a:pt x="5622" y="12386"/>
                  </a:lnTo>
                  <a:lnTo>
                    <a:pt x="5086" y="12410"/>
                  </a:lnTo>
                  <a:lnTo>
                    <a:pt x="4551" y="12410"/>
                  </a:lnTo>
                  <a:lnTo>
                    <a:pt x="4040" y="12362"/>
                  </a:lnTo>
                  <a:lnTo>
                    <a:pt x="3529" y="12313"/>
                  </a:lnTo>
                  <a:lnTo>
                    <a:pt x="2994" y="12216"/>
                  </a:lnTo>
                  <a:lnTo>
                    <a:pt x="2702" y="12191"/>
                  </a:lnTo>
                  <a:lnTo>
                    <a:pt x="2434" y="12216"/>
                  </a:lnTo>
                  <a:lnTo>
                    <a:pt x="2385" y="11997"/>
                  </a:lnTo>
                  <a:lnTo>
                    <a:pt x="2361" y="11753"/>
                  </a:lnTo>
                  <a:lnTo>
                    <a:pt x="2337" y="11267"/>
                  </a:lnTo>
                  <a:lnTo>
                    <a:pt x="2361" y="10318"/>
                  </a:lnTo>
                  <a:lnTo>
                    <a:pt x="2361" y="9661"/>
                  </a:lnTo>
                  <a:lnTo>
                    <a:pt x="2337" y="8979"/>
                  </a:lnTo>
                  <a:lnTo>
                    <a:pt x="2312" y="7666"/>
                  </a:lnTo>
                  <a:lnTo>
                    <a:pt x="2312" y="6887"/>
                  </a:lnTo>
                  <a:lnTo>
                    <a:pt x="2288" y="6084"/>
                  </a:lnTo>
                  <a:lnTo>
                    <a:pt x="2239" y="4527"/>
                  </a:lnTo>
                  <a:lnTo>
                    <a:pt x="2215" y="2896"/>
                  </a:lnTo>
                  <a:lnTo>
                    <a:pt x="2215" y="2385"/>
                  </a:lnTo>
                  <a:lnTo>
                    <a:pt x="2166" y="2118"/>
                  </a:lnTo>
                  <a:lnTo>
                    <a:pt x="2142" y="2020"/>
                  </a:lnTo>
                  <a:lnTo>
                    <a:pt x="2093" y="1899"/>
                  </a:lnTo>
                  <a:close/>
                  <a:moveTo>
                    <a:pt x="18566" y="12118"/>
                  </a:moveTo>
                  <a:lnTo>
                    <a:pt x="18591" y="12264"/>
                  </a:lnTo>
                  <a:lnTo>
                    <a:pt x="18420" y="12313"/>
                  </a:lnTo>
                  <a:lnTo>
                    <a:pt x="18274" y="12410"/>
                  </a:lnTo>
                  <a:lnTo>
                    <a:pt x="17958" y="12581"/>
                  </a:lnTo>
                  <a:lnTo>
                    <a:pt x="17885" y="12629"/>
                  </a:lnTo>
                  <a:lnTo>
                    <a:pt x="17909" y="12532"/>
                  </a:lnTo>
                  <a:lnTo>
                    <a:pt x="17909" y="12435"/>
                  </a:lnTo>
                  <a:lnTo>
                    <a:pt x="18250" y="12264"/>
                  </a:lnTo>
                  <a:lnTo>
                    <a:pt x="18566" y="12118"/>
                  </a:lnTo>
                  <a:close/>
                  <a:moveTo>
                    <a:pt x="8761" y="512"/>
                  </a:moveTo>
                  <a:lnTo>
                    <a:pt x="10318" y="585"/>
                  </a:lnTo>
                  <a:lnTo>
                    <a:pt x="13432" y="755"/>
                  </a:lnTo>
                  <a:lnTo>
                    <a:pt x="14138" y="779"/>
                  </a:lnTo>
                  <a:lnTo>
                    <a:pt x="14844" y="804"/>
                  </a:lnTo>
                  <a:lnTo>
                    <a:pt x="16279" y="779"/>
                  </a:lnTo>
                  <a:lnTo>
                    <a:pt x="17034" y="755"/>
                  </a:lnTo>
                  <a:lnTo>
                    <a:pt x="17034" y="755"/>
                  </a:lnTo>
                  <a:lnTo>
                    <a:pt x="16912" y="852"/>
                  </a:lnTo>
                  <a:lnTo>
                    <a:pt x="16790" y="950"/>
                  </a:lnTo>
                  <a:lnTo>
                    <a:pt x="16790" y="998"/>
                  </a:lnTo>
                  <a:lnTo>
                    <a:pt x="16790" y="1023"/>
                  </a:lnTo>
                  <a:lnTo>
                    <a:pt x="16815" y="1047"/>
                  </a:lnTo>
                  <a:lnTo>
                    <a:pt x="16863" y="1047"/>
                  </a:lnTo>
                  <a:lnTo>
                    <a:pt x="17131" y="901"/>
                  </a:lnTo>
                  <a:lnTo>
                    <a:pt x="17399" y="755"/>
                  </a:lnTo>
                  <a:lnTo>
                    <a:pt x="17837" y="779"/>
                  </a:lnTo>
                  <a:lnTo>
                    <a:pt x="17593" y="925"/>
                  </a:lnTo>
                  <a:lnTo>
                    <a:pt x="17399" y="1071"/>
                  </a:lnTo>
                  <a:lnTo>
                    <a:pt x="17228" y="1217"/>
                  </a:lnTo>
                  <a:lnTo>
                    <a:pt x="17082" y="1412"/>
                  </a:lnTo>
                  <a:lnTo>
                    <a:pt x="17034" y="1509"/>
                  </a:lnTo>
                  <a:lnTo>
                    <a:pt x="17009" y="1631"/>
                  </a:lnTo>
                  <a:lnTo>
                    <a:pt x="16060" y="1558"/>
                  </a:lnTo>
                  <a:lnTo>
                    <a:pt x="15111" y="1509"/>
                  </a:lnTo>
                  <a:lnTo>
                    <a:pt x="14162" y="1461"/>
                  </a:lnTo>
                  <a:lnTo>
                    <a:pt x="13238" y="1461"/>
                  </a:lnTo>
                  <a:lnTo>
                    <a:pt x="11340" y="1485"/>
                  </a:lnTo>
                  <a:lnTo>
                    <a:pt x="9466" y="1558"/>
                  </a:lnTo>
                  <a:lnTo>
                    <a:pt x="7495" y="1631"/>
                  </a:lnTo>
                  <a:lnTo>
                    <a:pt x="5549" y="1655"/>
                  </a:lnTo>
                  <a:lnTo>
                    <a:pt x="4527" y="1631"/>
                  </a:lnTo>
                  <a:lnTo>
                    <a:pt x="3505" y="1607"/>
                  </a:lnTo>
                  <a:lnTo>
                    <a:pt x="3140" y="1558"/>
                  </a:lnTo>
                  <a:lnTo>
                    <a:pt x="2726" y="1509"/>
                  </a:lnTo>
                  <a:lnTo>
                    <a:pt x="2312" y="1509"/>
                  </a:lnTo>
                  <a:lnTo>
                    <a:pt x="2118" y="1534"/>
                  </a:lnTo>
                  <a:lnTo>
                    <a:pt x="1948" y="1582"/>
                  </a:lnTo>
                  <a:lnTo>
                    <a:pt x="1899" y="1607"/>
                  </a:lnTo>
                  <a:lnTo>
                    <a:pt x="1850" y="1631"/>
                  </a:lnTo>
                  <a:lnTo>
                    <a:pt x="1850" y="1704"/>
                  </a:lnTo>
                  <a:lnTo>
                    <a:pt x="1850" y="1777"/>
                  </a:lnTo>
                  <a:lnTo>
                    <a:pt x="1899" y="1826"/>
                  </a:lnTo>
                  <a:lnTo>
                    <a:pt x="1850" y="1947"/>
                  </a:lnTo>
                  <a:lnTo>
                    <a:pt x="1802" y="2069"/>
                  </a:lnTo>
                  <a:lnTo>
                    <a:pt x="1777" y="2215"/>
                  </a:lnTo>
                  <a:lnTo>
                    <a:pt x="1753" y="2337"/>
                  </a:lnTo>
                  <a:lnTo>
                    <a:pt x="1753" y="2604"/>
                  </a:lnTo>
                  <a:lnTo>
                    <a:pt x="1753" y="2896"/>
                  </a:lnTo>
                  <a:lnTo>
                    <a:pt x="1753" y="4527"/>
                  </a:lnTo>
                  <a:lnTo>
                    <a:pt x="1802" y="6181"/>
                  </a:lnTo>
                  <a:lnTo>
                    <a:pt x="1826" y="7009"/>
                  </a:lnTo>
                  <a:lnTo>
                    <a:pt x="1826" y="7836"/>
                  </a:lnTo>
                  <a:lnTo>
                    <a:pt x="1875" y="9223"/>
                  </a:lnTo>
                  <a:lnTo>
                    <a:pt x="1875" y="9904"/>
                  </a:lnTo>
                  <a:lnTo>
                    <a:pt x="1875" y="10585"/>
                  </a:lnTo>
                  <a:lnTo>
                    <a:pt x="1850" y="11048"/>
                  </a:lnTo>
                  <a:lnTo>
                    <a:pt x="1826" y="11583"/>
                  </a:lnTo>
                  <a:lnTo>
                    <a:pt x="1826" y="11851"/>
                  </a:lnTo>
                  <a:lnTo>
                    <a:pt x="1875" y="12094"/>
                  </a:lnTo>
                  <a:lnTo>
                    <a:pt x="1948" y="12337"/>
                  </a:lnTo>
                  <a:lnTo>
                    <a:pt x="2045" y="12532"/>
                  </a:lnTo>
                  <a:lnTo>
                    <a:pt x="2118" y="12605"/>
                  </a:lnTo>
                  <a:lnTo>
                    <a:pt x="2215" y="12654"/>
                  </a:lnTo>
                  <a:lnTo>
                    <a:pt x="2312" y="12629"/>
                  </a:lnTo>
                  <a:lnTo>
                    <a:pt x="2385" y="12581"/>
                  </a:lnTo>
                  <a:lnTo>
                    <a:pt x="2677" y="12654"/>
                  </a:lnTo>
                  <a:lnTo>
                    <a:pt x="2969" y="12678"/>
                  </a:lnTo>
                  <a:lnTo>
                    <a:pt x="3553" y="12775"/>
                  </a:lnTo>
                  <a:lnTo>
                    <a:pt x="4040" y="12824"/>
                  </a:lnTo>
                  <a:lnTo>
                    <a:pt x="4502" y="12873"/>
                  </a:lnTo>
                  <a:lnTo>
                    <a:pt x="5427" y="12873"/>
                  </a:lnTo>
                  <a:lnTo>
                    <a:pt x="6449" y="12848"/>
                  </a:lnTo>
                  <a:lnTo>
                    <a:pt x="7495" y="12800"/>
                  </a:lnTo>
                  <a:lnTo>
                    <a:pt x="8517" y="12751"/>
                  </a:lnTo>
                  <a:lnTo>
                    <a:pt x="9539" y="12727"/>
                  </a:lnTo>
                  <a:lnTo>
                    <a:pt x="17277" y="12727"/>
                  </a:lnTo>
                  <a:lnTo>
                    <a:pt x="17350" y="12775"/>
                  </a:lnTo>
                  <a:lnTo>
                    <a:pt x="17496" y="12775"/>
                  </a:lnTo>
                  <a:lnTo>
                    <a:pt x="17569" y="12727"/>
                  </a:lnTo>
                  <a:lnTo>
                    <a:pt x="17715" y="12727"/>
                  </a:lnTo>
                  <a:lnTo>
                    <a:pt x="17569" y="12824"/>
                  </a:lnTo>
                  <a:lnTo>
                    <a:pt x="17423" y="12946"/>
                  </a:lnTo>
                  <a:lnTo>
                    <a:pt x="17301" y="13092"/>
                  </a:lnTo>
                  <a:lnTo>
                    <a:pt x="17180" y="13238"/>
                  </a:lnTo>
                  <a:lnTo>
                    <a:pt x="17180" y="13262"/>
                  </a:lnTo>
                  <a:lnTo>
                    <a:pt x="17180" y="13286"/>
                  </a:lnTo>
                  <a:lnTo>
                    <a:pt x="17204" y="13311"/>
                  </a:lnTo>
                  <a:lnTo>
                    <a:pt x="17253" y="13311"/>
                  </a:lnTo>
                  <a:lnTo>
                    <a:pt x="17472" y="13262"/>
                  </a:lnTo>
                  <a:lnTo>
                    <a:pt x="17666" y="13189"/>
                  </a:lnTo>
                  <a:lnTo>
                    <a:pt x="18055" y="12994"/>
                  </a:lnTo>
                  <a:lnTo>
                    <a:pt x="18347" y="12848"/>
                  </a:lnTo>
                  <a:lnTo>
                    <a:pt x="18615" y="12727"/>
                  </a:lnTo>
                  <a:lnTo>
                    <a:pt x="18664" y="12946"/>
                  </a:lnTo>
                  <a:lnTo>
                    <a:pt x="18396" y="13092"/>
                  </a:lnTo>
                  <a:lnTo>
                    <a:pt x="17982" y="13335"/>
                  </a:lnTo>
                  <a:lnTo>
                    <a:pt x="17593" y="13603"/>
                  </a:lnTo>
                  <a:lnTo>
                    <a:pt x="17545" y="13627"/>
                  </a:lnTo>
                  <a:lnTo>
                    <a:pt x="17545" y="13676"/>
                  </a:lnTo>
                  <a:lnTo>
                    <a:pt x="17569" y="13700"/>
                  </a:lnTo>
                  <a:lnTo>
                    <a:pt x="17618" y="13724"/>
                  </a:lnTo>
                  <a:lnTo>
                    <a:pt x="17861" y="13700"/>
                  </a:lnTo>
                  <a:lnTo>
                    <a:pt x="18080" y="13651"/>
                  </a:lnTo>
                  <a:lnTo>
                    <a:pt x="18274" y="13578"/>
                  </a:lnTo>
                  <a:lnTo>
                    <a:pt x="18493" y="13457"/>
                  </a:lnTo>
                  <a:lnTo>
                    <a:pt x="18712" y="13335"/>
                  </a:lnTo>
                  <a:lnTo>
                    <a:pt x="18785" y="13724"/>
                  </a:lnTo>
                  <a:lnTo>
                    <a:pt x="18250" y="13773"/>
                  </a:lnTo>
                  <a:lnTo>
                    <a:pt x="17739" y="13797"/>
                  </a:lnTo>
                  <a:lnTo>
                    <a:pt x="17204" y="13773"/>
                  </a:lnTo>
                  <a:lnTo>
                    <a:pt x="16669" y="13724"/>
                  </a:lnTo>
                  <a:lnTo>
                    <a:pt x="15622" y="13603"/>
                  </a:lnTo>
                  <a:lnTo>
                    <a:pt x="15087" y="13554"/>
                  </a:lnTo>
                  <a:lnTo>
                    <a:pt x="14576" y="13530"/>
                  </a:lnTo>
                  <a:lnTo>
                    <a:pt x="12118" y="13530"/>
                  </a:lnTo>
                  <a:lnTo>
                    <a:pt x="9661" y="13554"/>
                  </a:lnTo>
                  <a:lnTo>
                    <a:pt x="8469" y="13578"/>
                  </a:lnTo>
                  <a:lnTo>
                    <a:pt x="7301" y="13627"/>
                  </a:lnTo>
                  <a:lnTo>
                    <a:pt x="4916" y="13773"/>
                  </a:lnTo>
                  <a:lnTo>
                    <a:pt x="3772" y="13822"/>
                  </a:lnTo>
                  <a:lnTo>
                    <a:pt x="2629" y="13846"/>
                  </a:lnTo>
                  <a:lnTo>
                    <a:pt x="2020" y="13822"/>
                  </a:lnTo>
                  <a:lnTo>
                    <a:pt x="1412" y="13797"/>
                  </a:lnTo>
                  <a:lnTo>
                    <a:pt x="1145" y="13773"/>
                  </a:lnTo>
                  <a:lnTo>
                    <a:pt x="853" y="13749"/>
                  </a:lnTo>
                  <a:lnTo>
                    <a:pt x="853" y="13724"/>
                  </a:lnTo>
                  <a:lnTo>
                    <a:pt x="731" y="13408"/>
                  </a:lnTo>
                  <a:lnTo>
                    <a:pt x="658" y="13092"/>
                  </a:lnTo>
                  <a:lnTo>
                    <a:pt x="585" y="12775"/>
                  </a:lnTo>
                  <a:lnTo>
                    <a:pt x="561" y="12435"/>
                  </a:lnTo>
                  <a:lnTo>
                    <a:pt x="561" y="11753"/>
                  </a:lnTo>
                  <a:lnTo>
                    <a:pt x="561" y="11121"/>
                  </a:lnTo>
                  <a:lnTo>
                    <a:pt x="561" y="9320"/>
                  </a:lnTo>
                  <a:lnTo>
                    <a:pt x="561" y="8420"/>
                  </a:lnTo>
                  <a:lnTo>
                    <a:pt x="585" y="7495"/>
                  </a:lnTo>
                  <a:lnTo>
                    <a:pt x="658" y="5792"/>
                  </a:lnTo>
                  <a:lnTo>
                    <a:pt x="731" y="4064"/>
                  </a:lnTo>
                  <a:lnTo>
                    <a:pt x="755" y="3188"/>
                  </a:lnTo>
                  <a:lnTo>
                    <a:pt x="755" y="2337"/>
                  </a:lnTo>
                  <a:lnTo>
                    <a:pt x="731" y="1485"/>
                  </a:lnTo>
                  <a:lnTo>
                    <a:pt x="707" y="609"/>
                  </a:lnTo>
                  <a:lnTo>
                    <a:pt x="804" y="682"/>
                  </a:lnTo>
                  <a:lnTo>
                    <a:pt x="950" y="755"/>
                  </a:lnTo>
                  <a:lnTo>
                    <a:pt x="1072" y="804"/>
                  </a:lnTo>
                  <a:lnTo>
                    <a:pt x="1242" y="852"/>
                  </a:lnTo>
                  <a:lnTo>
                    <a:pt x="1583" y="901"/>
                  </a:lnTo>
                  <a:lnTo>
                    <a:pt x="1948" y="925"/>
                  </a:lnTo>
                  <a:lnTo>
                    <a:pt x="2312" y="901"/>
                  </a:lnTo>
                  <a:lnTo>
                    <a:pt x="2653" y="901"/>
                  </a:lnTo>
                  <a:lnTo>
                    <a:pt x="3164" y="852"/>
                  </a:lnTo>
                  <a:lnTo>
                    <a:pt x="4162" y="755"/>
                  </a:lnTo>
                  <a:lnTo>
                    <a:pt x="5184" y="633"/>
                  </a:lnTo>
                  <a:lnTo>
                    <a:pt x="6181" y="560"/>
                  </a:lnTo>
                  <a:lnTo>
                    <a:pt x="6692" y="512"/>
                  </a:lnTo>
                  <a:close/>
                  <a:moveTo>
                    <a:pt x="11096" y="14016"/>
                  </a:moveTo>
                  <a:lnTo>
                    <a:pt x="11096" y="14187"/>
                  </a:lnTo>
                  <a:lnTo>
                    <a:pt x="10926" y="14260"/>
                  </a:lnTo>
                  <a:lnTo>
                    <a:pt x="10780" y="14357"/>
                  </a:lnTo>
                  <a:lnTo>
                    <a:pt x="10488" y="14552"/>
                  </a:lnTo>
                  <a:lnTo>
                    <a:pt x="10293" y="14698"/>
                  </a:lnTo>
                  <a:lnTo>
                    <a:pt x="10123" y="14868"/>
                  </a:lnTo>
                  <a:lnTo>
                    <a:pt x="9953" y="15038"/>
                  </a:lnTo>
                  <a:lnTo>
                    <a:pt x="9807" y="15233"/>
                  </a:lnTo>
                  <a:lnTo>
                    <a:pt x="9807" y="15282"/>
                  </a:lnTo>
                  <a:lnTo>
                    <a:pt x="9831" y="15330"/>
                  </a:lnTo>
                  <a:lnTo>
                    <a:pt x="9856" y="15379"/>
                  </a:lnTo>
                  <a:lnTo>
                    <a:pt x="9929" y="15379"/>
                  </a:lnTo>
                  <a:lnTo>
                    <a:pt x="10099" y="15282"/>
                  </a:lnTo>
                  <a:lnTo>
                    <a:pt x="10245" y="15184"/>
                  </a:lnTo>
                  <a:lnTo>
                    <a:pt x="10537" y="14941"/>
                  </a:lnTo>
                  <a:lnTo>
                    <a:pt x="10804" y="14771"/>
                  </a:lnTo>
                  <a:lnTo>
                    <a:pt x="11072" y="14600"/>
                  </a:lnTo>
                  <a:lnTo>
                    <a:pt x="11072" y="14600"/>
                  </a:lnTo>
                  <a:lnTo>
                    <a:pt x="11048" y="15087"/>
                  </a:lnTo>
                  <a:lnTo>
                    <a:pt x="10926" y="15136"/>
                  </a:lnTo>
                  <a:lnTo>
                    <a:pt x="10804" y="15209"/>
                  </a:lnTo>
                  <a:lnTo>
                    <a:pt x="10585" y="15330"/>
                  </a:lnTo>
                  <a:lnTo>
                    <a:pt x="10439" y="15403"/>
                  </a:lnTo>
                  <a:lnTo>
                    <a:pt x="10269" y="15525"/>
                  </a:lnTo>
                  <a:lnTo>
                    <a:pt x="10123" y="15647"/>
                  </a:lnTo>
                  <a:lnTo>
                    <a:pt x="10074" y="15695"/>
                  </a:lnTo>
                  <a:lnTo>
                    <a:pt x="10050" y="15793"/>
                  </a:lnTo>
                  <a:lnTo>
                    <a:pt x="10050" y="15817"/>
                  </a:lnTo>
                  <a:lnTo>
                    <a:pt x="10074" y="15841"/>
                  </a:lnTo>
                  <a:lnTo>
                    <a:pt x="10245" y="15841"/>
                  </a:lnTo>
                  <a:lnTo>
                    <a:pt x="10391" y="15817"/>
                  </a:lnTo>
                  <a:lnTo>
                    <a:pt x="10683" y="15671"/>
                  </a:lnTo>
                  <a:lnTo>
                    <a:pt x="11023" y="15501"/>
                  </a:lnTo>
                  <a:lnTo>
                    <a:pt x="10999" y="15841"/>
                  </a:lnTo>
                  <a:lnTo>
                    <a:pt x="10756" y="15987"/>
                  </a:lnTo>
                  <a:lnTo>
                    <a:pt x="10610" y="16085"/>
                  </a:lnTo>
                  <a:lnTo>
                    <a:pt x="10464" y="16206"/>
                  </a:lnTo>
                  <a:lnTo>
                    <a:pt x="10342" y="16352"/>
                  </a:lnTo>
                  <a:lnTo>
                    <a:pt x="10196" y="16474"/>
                  </a:lnTo>
                  <a:lnTo>
                    <a:pt x="10172" y="16498"/>
                  </a:lnTo>
                  <a:lnTo>
                    <a:pt x="10172" y="16522"/>
                  </a:lnTo>
                  <a:lnTo>
                    <a:pt x="10196" y="16547"/>
                  </a:lnTo>
                  <a:lnTo>
                    <a:pt x="10245" y="16547"/>
                  </a:lnTo>
                  <a:lnTo>
                    <a:pt x="10537" y="16425"/>
                  </a:lnTo>
                  <a:lnTo>
                    <a:pt x="10804" y="16303"/>
                  </a:lnTo>
                  <a:lnTo>
                    <a:pt x="10975" y="16230"/>
                  </a:lnTo>
                  <a:lnTo>
                    <a:pt x="10975" y="16449"/>
                  </a:lnTo>
                  <a:lnTo>
                    <a:pt x="10902" y="16474"/>
                  </a:lnTo>
                  <a:lnTo>
                    <a:pt x="10756" y="16547"/>
                  </a:lnTo>
                  <a:lnTo>
                    <a:pt x="10634" y="16620"/>
                  </a:lnTo>
                  <a:lnTo>
                    <a:pt x="10415" y="16814"/>
                  </a:lnTo>
                  <a:lnTo>
                    <a:pt x="10391" y="16863"/>
                  </a:lnTo>
                  <a:lnTo>
                    <a:pt x="10391" y="16887"/>
                  </a:lnTo>
                  <a:lnTo>
                    <a:pt x="10391" y="16960"/>
                  </a:lnTo>
                  <a:lnTo>
                    <a:pt x="10464" y="16985"/>
                  </a:lnTo>
                  <a:lnTo>
                    <a:pt x="10537" y="16985"/>
                  </a:lnTo>
                  <a:lnTo>
                    <a:pt x="10780" y="16887"/>
                  </a:lnTo>
                  <a:lnTo>
                    <a:pt x="11023" y="16790"/>
                  </a:lnTo>
                  <a:lnTo>
                    <a:pt x="11048" y="16887"/>
                  </a:lnTo>
                  <a:lnTo>
                    <a:pt x="10926" y="16960"/>
                  </a:lnTo>
                  <a:lnTo>
                    <a:pt x="10829" y="17058"/>
                  </a:lnTo>
                  <a:lnTo>
                    <a:pt x="10585" y="17252"/>
                  </a:lnTo>
                  <a:lnTo>
                    <a:pt x="10561" y="17277"/>
                  </a:lnTo>
                  <a:lnTo>
                    <a:pt x="10561" y="17301"/>
                  </a:lnTo>
                  <a:lnTo>
                    <a:pt x="10585" y="17325"/>
                  </a:lnTo>
                  <a:lnTo>
                    <a:pt x="10610" y="17325"/>
                  </a:lnTo>
                  <a:lnTo>
                    <a:pt x="10780" y="17301"/>
                  </a:lnTo>
                  <a:lnTo>
                    <a:pt x="10950" y="17252"/>
                  </a:lnTo>
                  <a:lnTo>
                    <a:pt x="11096" y="17179"/>
                  </a:lnTo>
                  <a:lnTo>
                    <a:pt x="11242" y="17082"/>
                  </a:lnTo>
                  <a:lnTo>
                    <a:pt x="11388" y="17155"/>
                  </a:lnTo>
                  <a:lnTo>
                    <a:pt x="11534" y="17179"/>
                  </a:lnTo>
                  <a:lnTo>
                    <a:pt x="11705" y="17204"/>
                  </a:lnTo>
                  <a:lnTo>
                    <a:pt x="11875" y="17204"/>
                  </a:lnTo>
                  <a:lnTo>
                    <a:pt x="12216" y="17179"/>
                  </a:lnTo>
                  <a:lnTo>
                    <a:pt x="12508" y="17155"/>
                  </a:lnTo>
                  <a:lnTo>
                    <a:pt x="12897" y="17179"/>
                  </a:lnTo>
                  <a:lnTo>
                    <a:pt x="13067" y="17179"/>
                  </a:lnTo>
                  <a:lnTo>
                    <a:pt x="13262" y="17228"/>
                  </a:lnTo>
                  <a:lnTo>
                    <a:pt x="13432" y="17277"/>
                  </a:lnTo>
                  <a:lnTo>
                    <a:pt x="13554" y="17374"/>
                  </a:lnTo>
                  <a:lnTo>
                    <a:pt x="13676" y="17496"/>
                  </a:lnTo>
                  <a:lnTo>
                    <a:pt x="13773" y="17617"/>
                  </a:lnTo>
                  <a:lnTo>
                    <a:pt x="13530" y="17593"/>
                  </a:lnTo>
                  <a:lnTo>
                    <a:pt x="12556" y="17593"/>
                  </a:lnTo>
                  <a:lnTo>
                    <a:pt x="11826" y="17642"/>
                  </a:lnTo>
                  <a:lnTo>
                    <a:pt x="10366" y="17715"/>
                  </a:lnTo>
                  <a:lnTo>
                    <a:pt x="9637" y="17739"/>
                  </a:lnTo>
                  <a:lnTo>
                    <a:pt x="8907" y="17763"/>
                  </a:lnTo>
                  <a:lnTo>
                    <a:pt x="7763" y="17788"/>
                  </a:lnTo>
                  <a:lnTo>
                    <a:pt x="6644" y="17788"/>
                  </a:lnTo>
                  <a:lnTo>
                    <a:pt x="6181" y="17739"/>
                  </a:lnTo>
                  <a:lnTo>
                    <a:pt x="5816" y="17715"/>
                  </a:lnTo>
                  <a:lnTo>
                    <a:pt x="5500" y="17690"/>
                  </a:lnTo>
                  <a:lnTo>
                    <a:pt x="5597" y="17544"/>
                  </a:lnTo>
                  <a:lnTo>
                    <a:pt x="5743" y="17447"/>
                  </a:lnTo>
                  <a:lnTo>
                    <a:pt x="5865" y="17350"/>
                  </a:lnTo>
                  <a:lnTo>
                    <a:pt x="6035" y="17277"/>
                  </a:lnTo>
                  <a:lnTo>
                    <a:pt x="6206" y="17228"/>
                  </a:lnTo>
                  <a:lnTo>
                    <a:pt x="6376" y="17179"/>
                  </a:lnTo>
                  <a:lnTo>
                    <a:pt x="6765" y="17155"/>
                  </a:lnTo>
                  <a:lnTo>
                    <a:pt x="7057" y="17179"/>
                  </a:lnTo>
                  <a:lnTo>
                    <a:pt x="7374" y="17204"/>
                  </a:lnTo>
                  <a:lnTo>
                    <a:pt x="7544" y="17179"/>
                  </a:lnTo>
                  <a:lnTo>
                    <a:pt x="7690" y="17179"/>
                  </a:lnTo>
                  <a:lnTo>
                    <a:pt x="7836" y="17131"/>
                  </a:lnTo>
                  <a:lnTo>
                    <a:pt x="7958" y="17058"/>
                  </a:lnTo>
                  <a:lnTo>
                    <a:pt x="7982" y="17009"/>
                  </a:lnTo>
                  <a:lnTo>
                    <a:pt x="8055" y="17033"/>
                  </a:lnTo>
                  <a:lnTo>
                    <a:pt x="8128" y="17033"/>
                  </a:lnTo>
                  <a:lnTo>
                    <a:pt x="8177" y="17009"/>
                  </a:lnTo>
                  <a:lnTo>
                    <a:pt x="8225" y="16960"/>
                  </a:lnTo>
                  <a:lnTo>
                    <a:pt x="8274" y="16887"/>
                  </a:lnTo>
                  <a:lnTo>
                    <a:pt x="8298" y="16766"/>
                  </a:lnTo>
                  <a:lnTo>
                    <a:pt x="8298" y="16668"/>
                  </a:lnTo>
                  <a:lnTo>
                    <a:pt x="8298" y="16620"/>
                  </a:lnTo>
                  <a:lnTo>
                    <a:pt x="8274" y="16595"/>
                  </a:lnTo>
                  <a:lnTo>
                    <a:pt x="8298" y="16303"/>
                  </a:lnTo>
                  <a:lnTo>
                    <a:pt x="8298" y="15768"/>
                  </a:lnTo>
                  <a:lnTo>
                    <a:pt x="8298" y="15233"/>
                  </a:lnTo>
                  <a:lnTo>
                    <a:pt x="8298" y="14965"/>
                  </a:lnTo>
                  <a:lnTo>
                    <a:pt x="8323" y="14649"/>
                  </a:lnTo>
                  <a:lnTo>
                    <a:pt x="8323" y="14333"/>
                  </a:lnTo>
                  <a:lnTo>
                    <a:pt x="8323" y="14187"/>
                  </a:lnTo>
                  <a:lnTo>
                    <a:pt x="8298" y="14065"/>
                  </a:lnTo>
                  <a:lnTo>
                    <a:pt x="9101" y="14041"/>
                  </a:lnTo>
                  <a:lnTo>
                    <a:pt x="9101" y="14041"/>
                  </a:lnTo>
                  <a:lnTo>
                    <a:pt x="8980" y="14138"/>
                  </a:lnTo>
                  <a:lnTo>
                    <a:pt x="8834" y="14260"/>
                  </a:lnTo>
                  <a:lnTo>
                    <a:pt x="8688" y="14406"/>
                  </a:lnTo>
                  <a:lnTo>
                    <a:pt x="8663" y="14454"/>
                  </a:lnTo>
                  <a:lnTo>
                    <a:pt x="8639" y="14503"/>
                  </a:lnTo>
                  <a:lnTo>
                    <a:pt x="8615" y="14600"/>
                  </a:lnTo>
                  <a:lnTo>
                    <a:pt x="8615" y="14649"/>
                  </a:lnTo>
                  <a:lnTo>
                    <a:pt x="8639" y="14673"/>
                  </a:lnTo>
                  <a:lnTo>
                    <a:pt x="8761" y="14673"/>
                  </a:lnTo>
                  <a:lnTo>
                    <a:pt x="8858" y="14649"/>
                  </a:lnTo>
                  <a:lnTo>
                    <a:pt x="9028" y="14527"/>
                  </a:lnTo>
                  <a:lnTo>
                    <a:pt x="9199" y="14406"/>
                  </a:lnTo>
                  <a:lnTo>
                    <a:pt x="9466" y="14235"/>
                  </a:lnTo>
                  <a:lnTo>
                    <a:pt x="9710" y="14016"/>
                  </a:lnTo>
                  <a:lnTo>
                    <a:pt x="9953" y="14016"/>
                  </a:lnTo>
                  <a:lnTo>
                    <a:pt x="9734" y="14211"/>
                  </a:lnTo>
                  <a:lnTo>
                    <a:pt x="9539" y="14406"/>
                  </a:lnTo>
                  <a:lnTo>
                    <a:pt x="9345" y="14625"/>
                  </a:lnTo>
                  <a:lnTo>
                    <a:pt x="9199" y="14868"/>
                  </a:lnTo>
                  <a:lnTo>
                    <a:pt x="9199" y="14892"/>
                  </a:lnTo>
                  <a:lnTo>
                    <a:pt x="9199" y="14917"/>
                  </a:lnTo>
                  <a:lnTo>
                    <a:pt x="9223" y="14941"/>
                  </a:lnTo>
                  <a:lnTo>
                    <a:pt x="9272" y="14941"/>
                  </a:lnTo>
                  <a:lnTo>
                    <a:pt x="9393" y="14892"/>
                  </a:lnTo>
                  <a:lnTo>
                    <a:pt x="9515" y="14844"/>
                  </a:lnTo>
                  <a:lnTo>
                    <a:pt x="9758" y="14698"/>
                  </a:lnTo>
                  <a:lnTo>
                    <a:pt x="10196" y="14357"/>
                  </a:lnTo>
                  <a:lnTo>
                    <a:pt x="10464" y="14235"/>
                  </a:lnTo>
                  <a:lnTo>
                    <a:pt x="10658" y="14138"/>
                  </a:lnTo>
                  <a:lnTo>
                    <a:pt x="10804" y="14016"/>
                  </a:lnTo>
                  <a:close/>
                  <a:moveTo>
                    <a:pt x="6936" y="1"/>
                  </a:moveTo>
                  <a:lnTo>
                    <a:pt x="5914" y="74"/>
                  </a:lnTo>
                  <a:lnTo>
                    <a:pt x="4892" y="147"/>
                  </a:lnTo>
                  <a:lnTo>
                    <a:pt x="3870" y="268"/>
                  </a:lnTo>
                  <a:lnTo>
                    <a:pt x="2945" y="366"/>
                  </a:lnTo>
                  <a:lnTo>
                    <a:pt x="2483" y="390"/>
                  </a:lnTo>
                  <a:lnTo>
                    <a:pt x="1680" y="390"/>
                  </a:lnTo>
                  <a:lnTo>
                    <a:pt x="1339" y="317"/>
                  </a:lnTo>
                  <a:lnTo>
                    <a:pt x="658" y="195"/>
                  </a:lnTo>
                  <a:lnTo>
                    <a:pt x="634" y="147"/>
                  </a:lnTo>
                  <a:lnTo>
                    <a:pt x="585" y="122"/>
                  </a:lnTo>
                  <a:lnTo>
                    <a:pt x="512" y="98"/>
                  </a:lnTo>
                  <a:lnTo>
                    <a:pt x="463" y="98"/>
                  </a:lnTo>
                  <a:lnTo>
                    <a:pt x="390" y="122"/>
                  </a:lnTo>
                  <a:lnTo>
                    <a:pt x="342" y="147"/>
                  </a:lnTo>
                  <a:lnTo>
                    <a:pt x="317" y="220"/>
                  </a:lnTo>
                  <a:lnTo>
                    <a:pt x="293" y="293"/>
                  </a:lnTo>
                  <a:lnTo>
                    <a:pt x="244" y="1169"/>
                  </a:lnTo>
                  <a:lnTo>
                    <a:pt x="220" y="2069"/>
                  </a:lnTo>
                  <a:lnTo>
                    <a:pt x="196" y="3821"/>
                  </a:lnTo>
                  <a:lnTo>
                    <a:pt x="171" y="4794"/>
                  </a:lnTo>
                  <a:lnTo>
                    <a:pt x="123" y="5768"/>
                  </a:lnTo>
                  <a:lnTo>
                    <a:pt x="25" y="7690"/>
                  </a:lnTo>
                  <a:lnTo>
                    <a:pt x="1" y="8614"/>
                  </a:lnTo>
                  <a:lnTo>
                    <a:pt x="1" y="9539"/>
                  </a:lnTo>
                  <a:lnTo>
                    <a:pt x="25" y="11364"/>
                  </a:lnTo>
                  <a:lnTo>
                    <a:pt x="1" y="11997"/>
                  </a:lnTo>
                  <a:lnTo>
                    <a:pt x="1" y="12362"/>
                  </a:lnTo>
                  <a:lnTo>
                    <a:pt x="25" y="12702"/>
                  </a:lnTo>
                  <a:lnTo>
                    <a:pt x="50" y="13067"/>
                  </a:lnTo>
                  <a:lnTo>
                    <a:pt x="123" y="13408"/>
                  </a:lnTo>
                  <a:lnTo>
                    <a:pt x="244" y="13700"/>
                  </a:lnTo>
                  <a:lnTo>
                    <a:pt x="317" y="13846"/>
                  </a:lnTo>
                  <a:lnTo>
                    <a:pt x="390" y="13968"/>
                  </a:lnTo>
                  <a:lnTo>
                    <a:pt x="463" y="14065"/>
                  </a:lnTo>
                  <a:lnTo>
                    <a:pt x="561" y="14089"/>
                  </a:lnTo>
                  <a:lnTo>
                    <a:pt x="634" y="14089"/>
                  </a:lnTo>
                  <a:lnTo>
                    <a:pt x="731" y="14065"/>
                  </a:lnTo>
                  <a:lnTo>
                    <a:pt x="901" y="14138"/>
                  </a:lnTo>
                  <a:lnTo>
                    <a:pt x="1072" y="14162"/>
                  </a:lnTo>
                  <a:lnTo>
                    <a:pt x="1412" y="14211"/>
                  </a:lnTo>
                  <a:lnTo>
                    <a:pt x="2093" y="14260"/>
                  </a:lnTo>
                  <a:lnTo>
                    <a:pt x="2726" y="14308"/>
                  </a:lnTo>
                  <a:lnTo>
                    <a:pt x="3334" y="14308"/>
                  </a:lnTo>
                  <a:lnTo>
                    <a:pt x="3943" y="14284"/>
                  </a:lnTo>
                  <a:lnTo>
                    <a:pt x="4551" y="14260"/>
                  </a:lnTo>
                  <a:lnTo>
                    <a:pt x="7958" y="14089"/>
                  </a:lnTo>
                  <a:lnTo>
                    <a:pt x="7958" y="14089"/>
                  </a:lnTo>
                  <a:lnTo>
                    <a:pt x="7909" y="14211"/>
                  </a:lnTo>
                  <a:lnTo>
                    <a:pt x="7885" y="14357"/>
                  </a:lnTo>
                  <a:lnTo>
                    <a:pt x="7860" y="14673"/>
                  </a:lnTo>
                  <a:lnTo>
                    <a:pt x="7860" y="15233"/>
                  </a:lnTo>
                  <a:lnTo>
                    <a:pt x="7860" y="15768"/>
                  </a:lnTo>
                  <a:lnTo>
                    <a:pt x="7836" y="16303"/>
                  </a:lnTo>
                  <a:lnTo>
                    <a:pt x="7812" y="16547"/>
                  </a:lnTo>
                  <a:lnTo>
                    <a:pt x="7812" y="16668"/>
                  </a:lnTo>
                  <a:lnTo>
                    <a:pt x="7812" y="16790"/>
                  </a:lnTo>
                  <a:lnTo>
                    <a:pt x="7666" y="16741"/>
                  </a:lnTo>
                  <a:lnTo>
                    <a:pt x="7471" y="16693"/>
                  </a:lnTo>
                  <a:lnTo>
                    <a:pt x="7276" y="16693"/>
                  </a:lnTo>
                  <a:lnTo>
                    <a:pt x="7057" y="16668"/>
                  </a:lnTo>
                  <a:lnTo>
                    <a:pt x="6644" y="16693"/>
                  </a:lnTo>
                  <a:lnTo>
                    <a:pt x="6303" y="16741"/>
                  </a:lnTo>
                  <a:lnTo>
                    <a:pt x="6060" y="16790"/>
                  </a:lnTo>
                  <a:lnTo>
                    <a:pt x="5841" y="16863"/>
                  </a:lnTo>
                  <a:lnTo>
                    <a:pt x="5646" y="16936"/>
                  </a:lnTo>
                  <a:lnTo>
                    <a:pt x="5451" y="17058"/>
                  </a:lnTo>
                  <a:lnTo>
                    <a:pt x="5281" y="17204"/>
                  </a:lnTo>
                  <a:lnTo>
                    <a:pt x="5135" y="17374"/>
                  </a:lnTo>
                  <a:lnTo>
                    <a:pt x="5038" y="17569"/>
                  </a:lnTo>
                  <a:lnTo>
                    <a:pt x="4940" y="17812"/>
                  </a:lnTo>
                  <a:lnTo>
                    <a:pt x="4940" y="17885"/>
                  </a:lnTo>
                  <a:lnTo>
                    <a:pt x="4940" y="17958"/>
                  </a:lnTo>
                  <a:lnTo>
                    <a:pt x="4989" y="18031"/>
                  </a:lnTo>
                  <a:lnTo>
                    <a:pt x="5038" y="18055"/>
                  </a:lnTo>
                  <a:lnTo>
                    <a:pt x="5111" y="18080"/>
                  </a:lnTo>
                  <a:lnTo>
                    <a:pt x="5184" y="18080"/>
                  </a:lnTo>
                  <a:lnTo>
                    <a:pt x="5257" y="18055"/>
                  </a:lnTo>
                  <a:lnTo>
                    <a:pt x="5330" y="18007"/>
                  </a:lnTo>
                  <a:lnTo>
                    <a:pt x="5451" y="18080"/>
                  </a:lnTo>
                  <a:lnTo>
                    <a:pt x="5597" y="18128"/>
                  </a:lnTo>
                  <a:lnTo>
                    <a:pt x="5743" y="18177"/>
                  </a:lnTo>
                  <a:lnTo>
                    <a:pt x="5914" y="18201"/>
                  </a:lnTo>
                  <a:lnTo>
                    <a:pt x="6254" y="18226"/>
                  </a:lnTo>
                  <a:lnTo>
                    <a:pt x="6498" y="18226"/>
                  </a:lnTo>
                  <a:lnTo>
                    <a:pt x="7082" y="18250"/>
                  </a:lnTo>
                  <a:lnTo>
                    <a:pt x="7641" y="18250"/>
                  </a:lnTo>
                  <a:lnTo>
                    <a:pt x="8785" y="18226"/>
                  </a:lnTo>
                  <a:lnTo>
                    <a:pt x="10147" y="18201"/>
                  </a:lnTo>
                  <a:lnTo>
                    <a:pt x="11486" y="18128"/>
                  </a:lnTo>
                  <a:lnTo>
                    <a:pt x="12994" y="18080"/>
                  </a:lnTo>
                  <a:lnTo>
                    <a:pt x="13238" y="18080"/>
                  </a:lnTo>
                  <a:lnTo>
                    <a:pt x="13505" y="18104"/>
                  </a:lnTo>
                  <a:lnTo>
                    <a:pt x="13773" y="18080"/>
                  </a:lnTo>
                  <a:lnTo>
                    <a:pt x="13919" y="18080"/>
                  </a:lnTo>
                  <a:lnTo>
                    <a:pt x="14016" y="18031"/>
                  </a:lnTo>
                  <a:lnTo>
                    <a:pt x="14089" y="18080"/>
                  </a:lnTo>
                  <a:lnTo>
                    <a:pt x="14235" y="18080"/>
                  </a:lnTo>
                  <a:lnTo>
                    <a:pt x="14284" y="18055"/>
                  </a:lnTo>
                  <a:lnTo>
                    <a:pt x="14333" y="18007"/>
                  </a:lnTo>
                  <a:lnTo>
                    <a:pt x="14381" y="17958"/>
                  </a:lnTo>
                  <a:lnTo>
                    <a:pt x="14406" y="17885"/>
                  </a:lnTo>
                  <a:lnTo>
                    <a:pt x="14381" y="17812"/>
                  </a:lnTo>
                  <a:lnTo>
                    <a:pt x="14308" y="17569"/>
                  </a:lnTo>
                  <a:lnTo>
                    <a:pt x="14211" y="17374"/>
                  </a:lnTo>
                  <a:lnTo>
                    <a:pt x="14065" y="17179"/>
                  </a:lnTo>
                  <a:lnTo>
                    <a:pt x="13895" y="17033"/>
                  </a:lnTo>
                  <a:lnTo>
                    <a:pt x="13700" y="16912"/>
                  </a:lnTo>
                  <a:lnTo>
                    <a:pt x="13505" y="16814"/>
                  </a:lnTo>
                  <a:lnTo>
                    <a:pt x="13262" y="16741"/>
                  </a:lnTo>
                  <a:lnTo>
                    <a:pt x="13043" y="16693"/>
                  </a:lnTo>
                  <a:lnTo>
                    <a:pt x="12581" y="16693"/>
                  </a:lnTo>
                  <a:lnTo>
                    <a:pt x="12118" y="16766"/>
                  </a:lnTo>
                  <a:lnTo>
                    <a:pt x="11802" y="16790"/>
                  </a:lnTo>
                  <a:lnTo>
                    <a:pt x="11486" y="16814"/>
                  </a:lnTo>
                  <a:lnTo>
                    <a:pt x="11461" y="16620"/>
                  </a:lnTo>
                  <a:lnTo>
                    <a:pt x="11510" y="16571"/>
                  </a:lnTo>
                  <a:lnTo>
                    <a:pt x="11534" y="16498"/>
                  </a:lnTo>
                  <a:lnTo>
                    <a:pt x="11534" y="16449"/>
                  </a:lnTo>
                  <a:lnTo>
                    <a:pt x="11486" y="16425"/>
                  </a:lnTo>
                  <a:lnTo>
                    <a:pt x="11437" y="16401"/>
                  </a:lnTo>
                  <a:lnTo>
                    <a:pt x="11437" y="15939"/>
                  </a:lnTo>
                  <a:lnTo>
                    <a:pt x="11461" y="15501"/>
                  </a:lnTo>
                  <a:lnTo>
                    <a:pt x="11534" y="14746"/>
                  </a:lnTo>
                  <a:lnTo>
                    <a:pt x="11534" y="14381"/>
                  </a:lnTo>
                  <a:lnTo>
                    <a:pt x="11510" y="14187"/>
                  </a:lnTo>
                  <a:lnTo>
                    <a:pt x="11461" y="14016"/>
                  </a:lnTo>
                  <a:lnTo>
                    <a:pt x="14576" y="14016"/>
                  </a:lnTo>
                  <a:lnTo>
                    <a:pt x="15136" y="14041"/>
                  </a:lnTo>
                  <a:lnTo>
                    <a:pt x="15720" y="14089"/>
                  </a:lnTo>
                  <a:lnTo>
                    <a:pt x="16839" y="14211"/>
                  </a:lnTo>
                  <a:lnTo>
                    <a:pt x="17423" y="14260"/>
                  </a:lnTo>
                  <a:lnTo>
                    <a:pt x="17982" y="14260"/>
                  </a:lnTo>
                  <a:lnTo>
                    <a:pt x="18542" y="14235"/>
                  </a:lnTo>
                  <a:lnTo>
                    <a:pt x="18834" y="14211"/>
                  </a:lnTo>
                  <a:lnTo>
                    <a:pt x="19102" y="14138"/>
                  </a:lnTo>
                  <a:lnTo>
                    <a:pt x="19199" y="14114"/>
                  </a:lnTo>
                  <a:lnTo>
                    <a:pt x="19272" y="14041"/>
                  </a:lnTo>
                  <a:lnTo>
                    <a:pt x="19296" y="13968"/>
                  </a:lnTo>
                  <a:lnTo>
                    <a:pt x="19272" y="13870"/>
                  </a:lnTo>
                  <a:lnTo>
                    <a:pt x="19272" y="13773"/>
                  </a:lnTo>
                  <a:lnTo>
                    <a:pt x="19150" y="13043"/>
                  </a:lnTo>
                  <a:lnTo>
                    <a:pt x="19248" y="12921"/>
                  </a:lnTo>
                  <a:lnTo>
                    <a:pt x="19248" y="12873"/>
                  </a:lnTo>
                  <a:lnTo>
                    <a:pt x="19248" y="12824"/>
                  </a:lnTo>
                  <a:lnTo>
                    <a:pt x="19223" y="12800"/>
                  </a:lnTo>
                  <a:lnTo>
                    <a:pt x="19102" y="12800"/>
                  </a:lnTo>
                  <a:lnTo>
                    <a:pt x="19053" y="12337"/>
                  </a:lnTo>
                  <a:lnTo>
                    <a:pt x="19029" y="11875"/>
                  </a:lnTo>
                  <a:lnTo>
                    <a:pt x="18980" y="10926"/>
                  </a:lnTo>
                  <a:lnTo>
                    <a:pt x="18980" y="10001"/>
                  </a:lnTo>
                  <a:lnTo>
                    <a:pt x="19004" y="9052"/>
                  </a:lnTo>
                  <a:lnTo>
                    <a:pt x="19004" y="8955"/>
                  </a:lnTo>
                  <a:lnTo>
                    <a:pt x="19077" y="7203"/>
                  </a:lnTo>
                  <a:lnTo>
                    <a:pt x="19150" y="5549"/>
                  </a:lnTo>
                  <a:lnTo>
                    <a:pt x="19175" y="3894"/>
                  </a:lnTo>
                  <a:lnTo>
                    <a:pt x="19223" y="2385"/>
                  </a:lnTo>
                  <a:lnTo>
                    <a:pt x="19248" y="1607"/>
                  </a:lnTo>
                  <a:lnTo>
                    <a:pt x="19223" y="1242"/>
                  </a:lnTo>
                  <a:lnTo>
                    <a:pt x="19199" y="852"/>
                  </a:lnTo>
                  <a:lnTo>
                    <a:pt x="19248" y="804"/>
                  </a:lnTo>
                  <a:lnTo>
                    <a:pt x="19272" y="755"/>
                  </a:lnTo>
                  <a:lnTo>
                    <a:pt x="19296" y="682"/>
                  </a:lnTo>
                  <a:lnTo>
                    <a:pt x="19296" y="609"/>
                  </a:lnTo>
                  <a:lnTo>
                    <a:pt x="19272" y="560"/>
                  </a:lnTo>
                  <a:lnTo>
                    <a:pt x="19223" y="512"/>
                  </a:lnTo>
                  <a:lnTo>
                    <a:pt x="19175" y="463"/>
                  </a:lnTo>
                  <a:lnTo>
                    <a:pt x="19102" y="439"/>
                  </a:lnTo>
                  <a:lnTo>
                    <a:pt x="18493" y="317"/>
                  </a:lnTo>
                  <a:lnTo>
                    <a:pt x="17885" y="268"/>
                  </a:lnTo>
                  <a:lnTo>
                    <a:pt x="17277" y="244"/>
                  </a:lnTo>
                  <a:lnTo>
                    <a:pt x="16644" y="244"/>
                  </a:lnTo>
                  <a:lnTo>
                    <a:pt x="15403" y="293"/>
                  </a:lnTo>
                  <a:lnTo>
                    <a:pt x="14187" y="293"/>
                  </a:lnTo>
                  <a:lnTo>
                    <a:pt x="12629" y="220"/>
                  </a:lnTo>
                  <a:lnTo>
                    <a:pt x="11072" y="122"/>
                  </a:lnTo>
                  <a:lnTo>
                    <a:pt x="9515" y="49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rgbClr val="DB32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222774" y="1674207"/>
              <a:ext cx="296193" cy="294943"/>
            </a:xfrm>
            <a:custGeom>
              <a:avLst/>
              <a:gdLst/>
              <a:ahLst/>
              <a:cxnLst/>
              <a:rect l="0" t="0" r="0" b="0"/>
              <a:pathLst>
                <a:path w="17301" h="17228" extrusionOk="0">
                  <a:moveTo>
                    <a:pt x="9295" y="4842"/>
                  </a:moveTo>
                  <a:lnTo>
                    <a:pt x="9514" y="4891"/>
                  </a:lnTo>
                  <a:lnTo>
                    <a:pt x="9758" y="4964"/>
                  </a:lnTo>
                  <a:lnTo>
                    <a:pt x="9539" y="5256"/>
                  </a:lnTo>
                  <a:lnTo>
                    <a:pt x="9368" y="5548"/>
                  </a:lnTo>
                  <a:lnTo>
                    <a:pt x="9198" y="5499"/>
                  </a:lnTo>
                  <a:lnTo>
                    <a:pt x="9174" y="5426"/>
                  </a:lnTo>
                  <a:lnTo>
                    <a:pt x="9271" y="4940"/>
                  </a:lnTo>
                  <a:lnTo>
                    <a:pt x="9295" y="4842"/>
                  </a:lnTo>
                  <a:close/>
                  <a:moveTo>
                    <a:pt x="8784" y="4769"/>
                  </a:moveTo>
                  <a:lnTo>
                    <a:pt x="8882" y="4794"/>
                  </a:lnTo>
                  <a:lnTo>
                    <a:pt x="8857" y="4891"/>
                  </a:lnTo>
                  <a:lnTo>
                    <a:pt x="8784" y="5159"/>
                  </a:lnTo>
                  <a:lnTo>
                    <a:pt x="8736" y="5426"/>
                  </a:lnTo>
                  <a:lnTo>
                    <a:pt x="8468" y="5426"/>
                  </a:lnTo>
                  <a:lnTo>
                    <a:pt x="8468" y="5329"/>
                  </a:lnTo>
                  <a:lnTo>
                    <a:pt x="8419" y="5134"/>
                  </a:lnTo>
                  <a:lnTo>
                    <a:pt x="8346" y="4964"/>
                  </a:lnTo>
                  <a:lnTo>
                    <a:pt x="8322" y="4915"/>
                  </a:lnTo>
                  <a:lnTo>
                    <a:pt x="8249" y="4915"/>
                  </a:lnTo>
                  <a:lnTo>
                    <a:pt x="8225" y="4940"/>
                  </a:lnTo>
                  <a:lnTo>
                    <a:pt x="8200" y="4988"/>
                  </a:lnTo>
                  <a:lnTo>
                    <a:pt x="8200" y="5183"/>
                  </a:lnTo>
                  <a:lnTo>
                    <a:pt x="8176" y="5378"/>
                  </a:lnTo>
                  <a:lnTo>
                    <a:pt x="8176" y="5451"/>
                  </a:lnTo>
                  <a:lnTo>
                    <a:pt x="7957" y="5499"/>
                  </a:lnTo>
                  <a:lnTo>
                    <a:pt x="7738" y="5597"/>
                  </a:lnTo>
                  <a:lnTo>
                    <a:pt x="7714" y="5548"/>
                  </a:lnTo>
                  <a:lnTo>
                    <a:pt x="7641" y="5378"/>
                  </a:lnTo>
                  <a:lnTo>
                    <a:pt x="7568" y="5207"/>
                  </a:lnTo>
                  <a:lnTo>
                    <a:pt x="7471" y="5110"/>
                  </a:lnTo>
                  <a:lnTo>
                    <a:pt x="7373" y="5013"/>
                  </a:lnTo>
                  <a:lnTo>
                    <a:pt x="7349" y="4988"/>
                  </a:lnTo>
                  <a:lnTo>
                    <a:pt x="7568" y="4891"/>
                  </a:lnTo>
                  <a:lnTo>
                    <a:pt x="7641" y="4964"/>
                  </a:lnTo>
                  <a:lnTo>
                    <a:pt x="7738" y="5013"/>
                  </a:lnTo>
                  <a:lnTo>
                    <a:pt x="7836" y="5037"/>
                  </a:lnTo>
                  <a:lnTo>
                    <a:pt x="7933" y="5013"/>
                  </a:lnTo>
                  <a:lnTo>
                    <a:pt x="8127" y="4915"/>
                  </a:lnTo>
                  <a:lnTo>
                    <a:pt x="8298" y="4842"/>
                  </a:lnTo>
                  <a:lnTo>
                    <a:pt x="8492" y="4818"/>
                  </a:lnTo>
                  <a:lnTo>
                    <a:pt x="8663" y="4794"/>
                  </a:lnTo>
                  <a:lnTo>
                    <a:pt x="8711" y="4794"/>
                  </a:lnTo>
                  <a:lnTo>
                    <a:pt x="8784" y="4769"/>
                  </a:lnTo>
                  <a:close/>
                  <a:moveTo>
                    <a:pt x="9879" y="5013"/>
                  </a:moveTo>
                  <a:lnTo>
                    <a:pt x="10147" y="5159"/>
                  </a:lnTo>
                  <a:lnTo>
                    <a:pt x="10415" y="5305"/>
                  </a:lnTo>
                  <a:lnTo>
                    <a:pt x="10196" y="5524"/>
                  </a:lnTo>
                  <a:lnTo>
                    <a:pt x="9977" y="5743"/>
                  </a:lnTo>
                  <a:lnTo>
                    <a:pt x="9977" y="5767"/>
                  </a:lnTo>
                  <a:lnTo>
                    <a:pt x="9928" y="5743"/>
                  </a:lnTo>
                  <a:lnTo>
                    <a:pt x="9685" y="5645"/>
                  </a:lnTo>
                  <a:lnTo>
                    <a:pt x="9879" y="5013"/>
                  </a:lnTo>
                  <a:close/>
                  <a:moveTo>
                    <a:pt x="7300" y="5013"/>
                  </a:moveTo>
                  <a:lnTo>
                    <a:pt x="7300" y="5037"/>
                  </a:lnTo>
                  <a:lnTo>
                    <a:pt x="7325" y="5183"/>
                  </a:lnTo>
                  <a:lnTo>
                    <a:pt x="7325" y="5305"/>
                  </a:lnTo>
                  <a:lnTo>
                    <a:pt x="7373" y="5499"/>
                  </a:lnTo>
                  <a:lnTo>
                    <a:pt x="7446" y="5670"/>
                  </a:lnTo>
                  <a:lnTo>
                    <a:pt x="7446" y="5718"/>
                  </a:lnTo>
                  <a:lnTo>
                    <a:pt x="7203" y="5791"/>
                  </a:lnTo>
                  <a:lnTo>
                    <a:pt x="7081" y="5524"/>
                  </a:lnTo>
                  <a:lnTo>
                    <a:pt x="6935" y="5232"/>
                  </a:lnTo>
                  <a:lnTo>
                    <a:pt x="7106" y="5134"/>
                  </a:lnTo>
                  <a:lnTo>
                    <a:pt x="7300" y="5013"/>
                  </a:lnTo>
                  <a:close/>
                  <a:moveTo>
                    <a:pt x="10707" y="5475"/>
                  </a:moveTo>
                  <a:lnTo>
                    <a:pt x="11193" y="5816"/>
                  </a:lnTo>
                  <a:lnTo>
                    <a:pt x="10999" y="5913"/>
                  </a:lnTo>
                  <a:lnTo>
                    <a:pt x="10780" y="6010"/>
                  </a:lnTo>
                  <a:lnTo>
                    <a:pt x="10585" y="6108"/>
                  </a:lnTo>
                  <a:lnTo>
                    <a:pt x="10390" y="5986"/>
                  </a:lnTo>
                  <a:lnTo>
                    <a:pt x="10171" y="5864"/>
                  </a:lnTo>
                  <a:lnTo>
                    <a:pt x="10512" y="5621"/>
                  </a:lnTo>
                  <a:lnTo>
                    <a:pt x="10707" y="5475"/>
                  </a:lnTo>
                  <a:close/>
                  <a:moveTo>
                    <a:pt x="6692" y="5426"/>
                  </a:moveTo>
                  <a:lnTo>
                    <a:pt x="6716" y="5572"/>
                  </a:lnTo>
                  <a:lnTo>
                    <a:pt x="6741" y="5718"/>
                  </a:lnTo>
                  <a:lnTo>
                    <a:pt x="6838" y="5986"/>
                  </a:lnTo>
                  <a:lnTo>
                    <a:pt x="6643" y="6156"/>
                  </a:lnTo>
                  <a:lnTo>
                    <a:pt x="6522" y="5986"/>
                  </a:lnTo>
                  <a:lnTo>
                    <a:pt x="6351" y="5743"/>
                  </a:lnTo>
                  <a:lnTo>
                    <a:pt x="6522" y="5572"/>
                  </a:lnTo>
                  <a:lnTo>
                    <a:pt x="6692" y="5426"/>
                  </a:lnTo>
                  <a:close/>
                  <a:moveTo>
                    <a:pt x="11461" y="6059"/>
                  </a:moveTo>
                  <a:lnTo>
                    <a:pt x="11607" y="6181"/>
                  </a:lnTo>
                  <a:lnTo>
                    <a:pt x="11510" y="6181"/>
                  </a:lnTo>
                  <a:lnTo>
                    <a:pt x="11193" y="6254"/>
                  </a:lnTo>
                  <a:lnTo>
                    <a:pt x="11047" y="6302"/>
                  </a:lnTo>
                  <a:lnTo>
                    <a:pt x="10877" y="6375"/>
                  </a:lnTo>
                  <a:lnTo>
                    <a:pt x="10780" y="6278"/>
                  </a:lnTo>
                  <a:lnTo>
                    <a:pt x="11096" y="6181"/>
                  </a:lnTo>
                  <a:lnTo>
                    <a:pt x="11291" y="6132"/>
                  </a:lnTo>
                  <a:lnTo>
                    <a:pt x="11461" y="6059"/>
                  </a:lnTo>
                  <a:close/>
                  <a:moveTo>
                    <a:pt x="6157" y="5962"/>
                  </a:moveTo>
                  <a:lnTo>
                    <a:pt x="6230" y="6156"/>
                  </a:lnTo>
                  <a:lnTo>
                    <a:pt x="6303" y="6302"/>
                  </a:lnTo>
                  <a:lnTo>
                    <a:pt x="6400" y="6424"/>
                  </a:lnTo>
                  <a:lnTo>
                    <a:pt x="6181" y="6765"/>
                  </a:lnTo>
                  <a:lnTo>
                    <a:pt x="6157" y="6716"/>
                  </a:lnTo>
                  <a:lnTo>
                    <a:pt x="5962" y="6546"/>
                  </a:lnTo>
                  <a:lnTo>
                    <a:pt x="5840" y="6400"/>
                  </a:lnTo>
                  <a:lnTo>
                    <a:pt x="5986" y="6181"/>
                  </a:lnTo>
                  <a:lnTo>
                    <a:pt x="6157" y="5962"/>
                  </a:lnTo>
                  <a:close/>
                  <a:moveTo>
                    <a:pt x="11729" y="6327"/>
                  </a:moveTo>
                  <a:lnTo>
                    <a:pt x="11923" y="6570"/>
                  </a:lnTo>
                  <a:lnTo>
                    <a:pt x="12094" y="6862"/>
                  </a:lnTo>
                  <a:lnTo>
                    <a:pt x="11899" y="6838"/>
                  </a:lnTo>
                  <a:lnTo>
                    <a:pt x="11704" y="6862"/>
                  </a:lnTo>
                  <a:lnTo>
                    <a:pt x="11510" y="6886"/>
                  </a:lnTo>
                  <a:lnTo>
                    <a:pt x="11339" y="6911"/>
                  </a:lnTo>
                  <a:lnTo>
                    <a:pt x="11145" y="6643"/>
                  </a:lnTo>
                  <a:lnTo>
                    <a:pt x="11388" y="6594"/>
                  </a:lnTo>
                  <a:lnTo>
                    <a:pt x="11607" y="6546"/>
                  </a:lnTo>
                  <a:lnTo>
                    <a:pt x="11680" y="6497"/>
                  </a:lnTo>
                  <a:lnTo>
                    <a:pt x="11704" y="6448"/>
                  </a:lnTo>
                  <a:lnTo>
                    <a:pt x="11729" y="6375"/>
                  </a:lnTo>
                  <a:lnTo>
                    <a:pt x="11729" y="6327"/>
                  </a:lnTo>
                  <a:close/>
                  <a:moveTo>
                    <a:pt x="5646" y="6765"/>
                  </a:moveTo>
                  <a:lnTo>
                    <a:pt x="5719" y="6838"/>
                  </a:lnTo>
                  <a:lnTo>
                    <a:pt x="5840" y="7008"/>
                  </a:lnTo>
                  <a:lnTo>
                    <a:pt x="5913" y="7081"/>
                  </a:lnTo>
                  <a:lnTo>
                    <a:pt x="6011" y="7130"/>
                  </a:lnTo>
                  <a:lnTo>
                    <a:pt x="5913" y="7397"/>
                  </a:lnTo>
                  <a:lnTo>
                    <a:pt x="5670" y="7300"/>
                  </a:lnTo>
                  <a:lnTo>
                    <a:pt x="5524" y="7276"/>
                  </a:lnTo>
                  <a:lnTo>
                    <a:pt x="5402" y="7251"/>
                  </a:lnTo>
                  <a:lnTo>
                    <a:pt x="5524" y="7008"/>
                  </a:lnTo>
                  <a:lnTo>
                    <a:pt x="5646" y="6765"/>
                  </a:lnTo>
                  <a:close/>
                  <a:moveTo>
                    <a:pt x="12288" y="7276"/>
                  </a:moveTo>
                  <a:lnTo>
                    <a:pt x="12361" y="7519"/>
                  </a:lnTo>
                  <a:lnTo>
                    <a:pt x="12410" y="7786"/>
                  </a:lnTo>
                  <a:lnTo>
                    <a:pt x="12215" y="7689"/>
                  </a:lnTo>
                  <a:lnTo>
                    <a:pt x="12021" y="7616"/>
                  </a:lnTo>
                  <a:lnTo>
                    <a:pt x="11802" y="7567"/>
                  </a:lnTo>
                  <a:lnTo>
                    <a:pt x="11583" y="7543"/>
                  </a:lnTo>
                  <a:lnTo>
                    <a:pt x="11510" y="7276"/>
                  </a:lnTo>
                  <a:lnTo>
                    <a:pt x="11680" y="7300"/>
                  </a:lnTo>
                  <a:lnTo>
                    <a:pt x="11875" y="7300"/>
                  </a:lnTo>
                  <a:lnTo>
                    <a:pt x="12264" y="7276"/>
                  </a:lnTo>
                  <a:close/>
                  <a:moveTo>
                    <a:pt x="5281" y="7616"/>
                  </a:moveTo>
                  <a:lnTo>
                    <a:pt x="5548" y="7713"/>
                  </a:lnTo>
                  <a:lnTo>
                    <a:pt x="5792" y="7811"/>
                  </a:lnTo>
                  <a:lnTo>
                    <a:pt x="5719" y="8273"/>
                  </a:lnTo>
                  <a:lnTo>
                    <a:pt x="5256" y="8322"/>
                  </a:lnTo>
                  <a:lnTo>
                    <a:pt x="5135" y="8322"/>
                  </a:lnTo>
                  <a:lnTo>
                    <a:pt x="5183" y="7981"/>
                  </a:lnTo>
                  <a:lnTo>
                    <a:pt x="5281" y="7616"/>
                  </a:lnTo>
                  <a:close/>
                  <a:moveTo>
                    <a:pt x="11656" y="7859"/>
                  </a:moveTo>
                  <a:lnTo>
                    <a:pt x="11826" y="7932"/>
                  </a:lnTo>
                  <a:lnTo>
                    <a:pt x="12069" y="8054"/>
                  </a:lnTo>
                  <a:lnTo>
                    <a:pt x="12191" y="8103"/>
                  </a:lnTo>
                  <a:lnTo>
                    <a:pt x="12337" y="8151"/>
                  </a:lnTo>
                  <a:lnTo>
                    <a:pt x="12386" y="8151"/>
                  </a:lnTo>
                  <a:lnTo>
                    <a:pt x="12459" y="8127"/>
                  </a:lnTo>
                  <a:lnTo>
                    <a:pt x="12459" y="8516"/>
                  </a:lnTo>
                  <a:lnTo>
                    <a:pt x="12264" y="8395"/>
                  </a:lnTo>
                  <a:lnTo>
                    <a:pt x="11972" y="8249"/>
                  </a:lnTo>
                  <a:lnTo>
                    <a:pt x="11826" y="8200"/>
                  </a:lnTo>
                  <a:lnTo>
                    <a:pt x="11680" y="8176"/>
                  </a:lnTo>
                  <a:lnTo>
                    <a:pt x="11656" y="7859"/>
                  </a:lnTo>
                  <a:close/>
                  <a:moveTo>
                    <a:pt x="11680" y="8468"/>
                  </a:moveTo>
                  <a:lnTo>
                    <a:pt x="11777" y="8589"/>
                  </a:lnTo>
                  <a:lnTo>
                    <a:pt x="11899" y="8662"/>
                  </a:lnTo>
                  <a:lnTo>
                    <a:pt x="12191" y="8857"/>
                  </a:lnTo>
                  <a:lnTo>
                    <a:pt x="12337" y="8954"/>
                  </a:lnTo>
                  <a:lnTo>
                    <a:pt x="12118" y="8979"/>
                  </a:lnTo>
                  <a:lnTo>
                    <a:pt x="11875" y="8954"/>
                  </a:lnTo>
                  <a:lnTo>
                    <a:pt x="11631" y="8954"/>
                  </a:lnTo>
                  <a:lnTo>
                    <a:pt x="11656" y="8711"/>
                  </a:lnTo>
                  <a:lnTo>
                    <a:pt x="11680" y="8468"/>
                  </a:lnTo>
                  <a:close/>
                  <a:moveTo>
                    <a:pt x="5694" y="8735"/>
                  </a:moveTo>
                  <a:lnTo>
                    <a:pt x="5694" y="8954"/>
                  </a:lnTo>
                  <a:lnTo>
                    <a:pt x="5719" y="9198"/>
                  </a:lnTo>
                  <a:lnTo>
                    <a:pt x="5427" y="9222"/>
                  </a:lnTo>
                  <a:lnTo>
                    <a:pt x="5159" y="9271"/>
                  </a:lnTo>
                  <a:lnTo>
                    <a:pt x="5110" y="9003"/>
                  </a:lnTo>
                  <a:lnTo>
                    <a:pt x="5110" y="8760"/>
                  </a:lnTo>
                  <a:lnTo>
                    <a:pt x="5402" y="8760"/>
                  </a:lnTo>
                  <a:lnTo>
                    <a:pt x="5694" y="8735"/>
                  </a:lnTo>
                  <a:close/>
                  <a:moveTo>
                    <a:pt x="5208" y="9514"/>
                  </a:moveTo>
                  <a:lnTo>
                    <a:pt x="5792" y="9563"/>
                  </a:lnTo>
                  <a:lnTo>
                    <a:pt x="5840" y="9757"/>
                  </a:lnTo>
                  <a:lnTo>
                    <a:pt x="5913" y="9952"/>
                  </a:lnTo>
                  <a:lnTo>
                    <a:pt x="5354" y="9952"/>
                  </a:lnTo>
                  <a:lnTo>
                    <a:pt x="5256" y="9733"/>
                  </a:lnTo>
                  <a:lnTo>
                    <a:pt x="5208" y="9514"/>
                  </a:lnTo>
                  <a:close/>
                  <a:moveTo>
                    <a:pt x="11583" y="9222"/>
                  </a:moveTo>
                  <a:lnTo>
                    <a:pt x="11680" y="9271"/>
                  </a:lnTo>
                  <a:lnTo>
                    <a:pt x="11777" y="9319"/>
                  </a:lnTo>
                  <a:lnTo>
                    <a:pt x="11996" y="9368"/>
                  </a:lnTo>
                  <a:lnTo>
                    <a:pt x="12167" y="9392"/>
                  </a:lnTo>
                  <a:lnTo>
                    <a:pt x="12386" y="9392"/>
                  </a:lnTo>
                  <a:lnTo>
                    <a:pt x="12288" y="9782"/>
                  </a:lnTo>
                  <a:lnTo>
                    <a:pt x="12167" y="10147"/>
                  </a:lnTo>
                  <a:lnTo>
                    <a:pt x="12142" y="10098"/>
                  </a:lnTo>
                  <a:lnTo>
                    <a:pt x="12118" y="10049"/>
                  </a:lnTo>
                  <a:lnTo>
                    <a:pt x="12021" y="9952"/>
                  </a:lnTo>
                  <a:lnTo>
                    <a:pt x="11777" y="9830"/>
                  </a:lnTo>
                  <a:lnTo>
                    <a:pt x="11607" y="9757"/>
                  </a:lnTo>
                  <a:lnTo>
                    <a:pt x="11437" y="9684"/>
                  </a:lnTo>
                  <a:lnTo>
                    <a:pt x="11510" y="9465"/>
                  </a:lnTo>
                  <a:lnTo>
                    <a:pt x="11583" y="9222"/>
                  </a:lnTo>
                  <a:close/>
                  <a:moveTo>
                    <a:pt x="11339" y="9952"/>
                  </a:moveTo>
                  <a:lnTo>
                    <a:pt x="11461" y="10025"/>
                  </a:lnTo>
                  <a:lnTo>
                    <a:pt x="11607" y="10122"/>
                  </a:lnTo>
                  <a:lnTo>
                    <a:pt x="11850" y="10268"/>
                  </a:lnTo>
                  <a:lnTo>
                    <a:pt x="11972" y="10293"/>
                  </a:lnTo>
                  <a:lnTo>
                    <a:pt x="12118" y="10293"/>
                  </a:lnTo>
                  <a:lnTo>
                    <a:pt x="11996" y="10512"/>
                  </a:lnTo>
                  <a:lnTo>
                    <a:pt x="11875" y="10731"/>
                  </a:lnTo>
                  <a:lnTo>
                    <a:pt x="11753" y="10609"/>
                  </a:lnTo>
                  <a:lnTo>
                    <a:pt x="11656" y="10487"/>
                  </a:lnTo>
                  <a:lnTo>
                    <a:pt x="11510" y="10390"/>
                  </a:lnTo>
                  <a:lnTo>
                    <a:pt x="11364" y="10317"/>
                  </a:lnTo>
                  <a:lnTo>
                    <a:pt x="11266" y="10293"/>
                  </a:lnTo>
                  <a:lnTo>
                    <a:pt x="11169" y="10268"/>
                  </a:lnTo>
                  <a:lnTo>
                    <a:pt x="11339" y="9952"/>
                  </a:lnTo>
                  <a:close/>
                  <a:moveTo>
                    <a:pt x="6132" y="10341"/>
                  </a:moveTo>
                  <a:lnTo>
                    <a:pt x="6327" y="10585"/>
                  </a:lnTo>
                  <a:lnTo>
                    <a:pt x="6059" y="10658"/>
                  </a:lnTo>
                  <a:lnTo>
                    <a:pt x="5792" y="10755"/>
                  </a:lnTo>
                  <a:lnTo>
                    <a:pt x="5670" y="10560"/>
                  </a:lnTo>
                  <a:lnTo>
                    <a:pt x="5548" y="10366"/>
                  </a:lnTo>
                  <a:lnTo>
                    <a:pt x="5548" y="10366"/>
                  </a:lnTo>
                  <a:lnTo>
                    <a:pt x="5840" y="10390"/>
                  </a:lnTo>
                  <a:lnTo>
                    <a:pt x="5986" y="10390"/>
                  </a:lnTo>
                  <a:lnTo>
                    <a:pt x="6132" y="10341"/>
                  </a:lnTo>
                  <a:close/>
                  <a:moveTo>
                    <a:pt x="8663" y="5986"/>
                  </a:moveTo>
                  <a:lnTo>
                    <a:pt x="8857" y="6010"/>
                  </a:lnTo>
                  <a:lnTo>
                    <a:pt x="9076" y="6059"/>
                  </a:lnTo>
                  <a:lnTo>
                    <a:pt x="9490" y="6181"/>
                  </a:lnTo>
                  <a:lnTo>
                    <a:pt x="9855" y="6327"/>
                  </a:lnTo>
                  <a:lnTo>
                    <a:pt x="10123" y="6473"/>
                  </a:lnTo>
                  <a:lnTo>
                    <a:pt x="10342" y="6643"/>
                  </a:lnTo>
                  <a:lnTo>
                    <a:pt x="10561" y="6813"/>
                  </a:lnTo>
                  <a:lnTo>
                    <a:pt x="10731" y="7032"/>
                  </a:lnTo>
                  <a:lnTo>
                    <a:pt x="10877" y="7251"/>
                  </a:lnTo>
                  <a:lnTo>
                    <a:pt x="10999" y="7494"/>
                  </a:lnTo>
                  <a:lnTo>
                    <a:pt x="11096" y="7762"/>
                  </a:lnTo>
                  <a:lnTo>
                    <a:pt x="11145" y="8054"/>
                  </a:lnTo>
                  <a:lnTo>
                    <a:pt x="11193" y="8297"/>
                  </a:lnTo>
                  <a:lnTo>
                    <a:pt x="11193" y="8565"/>
                  </a:lnTo>
                  <a:lnTo>
                    <a:pt x="11169" y="8833"/>
                  </a:lnTo>
                  <a:lnTo>
                    <a:pt x="11120" y="9076"/>
                  </a:lnTo>
                  <a:lnTo>
                    <a:pt x="11072" y="9319"/>
                  </a:lnTo>
                  <a:lnTo>
                    <a:pt x="10974" y="9538"/>
                  </a:lnTo>
                  <a:lnTo>
                    <a:pt x="10853" y="9757"/>
                  </a:lnTo>
                  <a:lnTo>
                    <a:pt x="10731" y="9976"/>
                  </a:lnTo>
                  <a:lnTo>
                    <a:pt x="10561" y="10171"/>
                  </a:lnTo>
                  <a:lnTo>
                    <a:pt x="10390" y="10341"/>
                  </a:lnTo>
                  <a:lnTo>
                    <a:pt x="10220" y="10512"/>
                  </a:lnTo>
                  <a:lnTo>
                    <a:pt x="10001" y="10658"/>
                  </a:lnTo>
                  <a:lnTo>
                    <a:pt x="9782" y="10779"/>
                  </a:lnTo>
                  <a:lnTo>
                    <a:pt x="9563" y="10877"/>
                  </a:lnTo>
                  <a:lnTo>
                    <a:pt x="9320" y="10974"/>
                  </a:lnTo>
                  <a:lnTo>
                    <a:pt x="9052" y="11023"/>
                  </a:lnTo>
                  <a:lnTo>
                    <a:pt x="8833" y="11047"/>
                  </a:lnTo>
                  <a:lnTo>
                    <a:pt x="8590" y="11071"/>
                  </a:lnTo>
                  <a:lnTo>
                    <a:pt x="8371" y="11047"/>
                  </a:lnTo>
                  <a:lnTo>
                    <a:pt x="8127" y="10998"/>
                  </a:lnTo>
                  <a:lnTo>
                    <a:pt x="7908" y="10950"/>
                  </a:lnTo>
                  <a:lnTo>
                    <a:pt x="7714" y="10877"/>
                  </a:lnTo>
                  <a:lnTo>
                    <a:pt x="7495" y="10779"/>
                  </a:lnTo>
                  <a:lnTo>
                    <a:pt x="7300" y="10658"/>
                  </a:lnTo>
                  <a:lnTo>
                    <a:pt x="7130" y="10536"/>
                  </a:lnTo>
                  <a:lnTo>
                    <a:pt x="6960" y="10390"/>
                  </a:lnTo>
                  <a:lnTo>
                    <a:pt x="6814" y="10220"/>
                  </a:lnTo>
                  <a:lnTo>
                    <a:pt x="6668" y="10049"/>
                  </a:lnTo>
                  <a:lnTo>
                    <a:pt x="6546" y="9855"/>
                  </a:lnTo>
                  <a:lnTo>
                    <a:pt x="6449" y="9660"/>
                  </a:lnTo>
                  <a:lnTo>
                    <a:pt x="6351" y="9441"/>
                  </a:lnTo>
                  <a:lnTo>
                    <a:pt x="6303" y="9222"/>
                  </a:lnTo>
                  <a:lnTo>
                    <a:pt x="6254" y="8979"/>
                  </a:lnTo>
                  <a:lnTo>
                    <a:pt x="6230" y="8735"/>
                  </a:lnTo>
                  <a:lnTo>
                    <a:pt x="6254" y="8468"/>
                  </a:lnTo>
                  <a:lnTo>
                    <a:pt x="6254" y="8224"/>
                  </a:lnTo>
                  <a:lnTo>
                    <a:pt x="6303" y="7981"/>
                  </a:lnTo>
                  <a:lnTo>
                    <a:pt x="6376" y="7738"/>
                  </a:lnTo>
                  <a:lnTo>
                    <a:pt x="6449" y="7519"/>
                  </a:lnTo>
                  <a:lnTo>
                    <a:pt x="6546" y="7300"/>
                  </a:lnTo>
                  <a:lnTo>
                    <a:pt x="6668" y="7057"/>
                  </a:lnTo>
                  <a:lnTo>
                    <a:pt x="6814" y="6838"/>
                  </a:lnTo>
                  <a:lnTo>
                    <a:pt x="6984" y="6667"/>
                  </a:lnTo>
                  <a:lnTo>
                    <a:pt x="7154" y="6521"/>
                  </a:lnTo>
                  <a:lnTo>
                    <a:pt x="7373" y="6400"/>
                  </a:lnTo>
                  <a:lnTo>
                    <a:pt x="7592" y="6302"/>
                  </a:lnTo>
                  <a:lnTo>
                    <a:pt x="7811" y="6205"/>
                  </a:lnTo>
                  <a:lnTo>
                    <a:pt x="8079" y="6156"/>
                  </a:lnTo>
                  <a:lnTo>
                    <a:pt x="8127" y="6132"/>
                  </a:lnTo>
                  <a:lnTo>
                    <a:pt x="8176" y="6108"/>
                  </a:lnTo>
                  <a:lnTo>
                    <a:pt x="8225" y="6059"/>
                  </a:lnTo>
                  <a:lnTo>
                    <a:pt x="8249" y="6010"/>
                  </a:lnTo>
                  <a:lnTo>
                    <a:pt x="8444" y="5986"/>
                  </a:lnTo>
                  <a:close/>
                  <a:moveTo>
                    <a:pt x="6643" y="10877"/>
                  </a:moveTo>
                  <a:lnTo>
                    <a:pt x="6814" y="11023"/>
                  </a:lnTo>
                  <a:lnTo>
                    <a:pt x="7008" y="11144"/>
                  </a:lnTo>
                  <a:lnTo>
                    <a:pt x="6765" y="11315"/>
                  </a:lnTo>
                  <a:lnTo>
                    <a:pt x="6522" y="11461"/>
                  </a:lnTo>
                  <a:lnTo>
                    <a:pt x="6497" y="11485"/>
                  </a:lnTo>
                  <a:lnTo>
                    <a:pt x="6303" y="11290"/>
                  </a:lnTo>
                  <a:lnTo>
                    <a:pt x="6108" y="11120"/>
                  </a:lnTo>
                  <a:lnTo>
                    <a:pt x="6327" y="10998"/>
                  </a:lnTo>
                  <a:lnTo>
                    <a:pt x="6643" y="10877"/>
                  </a:lnTo>
                  <a:close/>
                  <a:moveTo>
                    <a:pt x="11047" y="10414"/>
                  </a:moveTo>
                  <a:lnTo>
                    <a:pt x="11169" y="10560"/>
                  </a:lnTo>
                  <a:lnTo>
                    <a:pt x="11388" y="10755"/>
                  </a:lnTo>
                  <a:lnTo>
                    <a:pt x="11607" y="10974"/>
                  </a:lnTo>
                  <a:lnTo>
                    <a:pt x="11656" y="11071"/>
                  </a:lnTo>
                  <a:lnTo>
                    <a:pt x="11461" y="11315"/>
                  </a:lnTo>
                  <a:lnTo>
                    <a:pt x="11242" y="11534"/>
                  </a:lnTo>
                  <a:lnTo>
                    <a:pt x="10999" y="11728"/>
                  </a:lnTo>
                  <a:lnTo>
                    <a:pt x="10731" y="11899"/>
                  </a:lnTo>
                  <a:lnTo>
                    <a:pt x="10707" y="11801"/>
                  </a:lnTo>
                  <a:lnTo>
                    <a:pt x="10682" y="11680"/>
                  </a:lnTo>
                  <a:lnTo>
                    <a:pt x="10585" y="11485"/>
                  </a:lnTo>
                  <a:lnTo>
                    <a:pt x="10463" y="11315"/>
                  </a:lnTo>
                  <a:lnTo>
                    <a:pt x="10317" y="11144"/>
                  </a:lnTo>
                  <a:lnTo>
                    <a:pt x="10634" y="10901"/>
                  </a:lnTo>
                  <a:lnTo>
                    <a:pt x="10707" y="11217"/>
                  </a:lnTo>
                  <a:lnTo>
                    <a:pt x="10731" y="11485"/>
                  </a:lnTo>
                  <a:lnTo>
                    <a:pt x="10780" y="11607"/>
                  </a:lnTo>
                  <a:lnTo>
                    <a:pt x="10828" y="11704"/>
                  </a:lnTo>
                  <a:lnTo>
                    <a:pt x="10853" y="11753"/>
                  </a:lnTo>
                  <a:lnTo>
                    <a:pt x="10926" y="11753"/>
                  </a:lnTo>
                  <a:lnTo>
                    <a:pt x="10950" y="11704"/>
                  </a:lnTo>
                  <a:lnTo>
                    <a:pt x="10999" y="11607"/>
                  </a:lnTo>
                  <a:lnTo>
                    <a:pt x="10974" y="11485"/>
                  </a:lnTo>
                  <a:lnTo>
                    <a:pt x="10926" y="11242"/>
                  </a:lnTo>
                  <a:lnTo>
                    <a:pt x="10828" y="11023"/>
                  </a:lnTo>
                  <a:lnTo>
                    <a:pt x="10731" y="10828"/>
                  </a:lnTo>
                  <a:lnTo>
                    <a:pt x="10901" y="10633"/>
                  </a:lnTo>
                  <a:lnTo>
                    <a:pt x="11047" y="10414"/>
                  </a:lnTo>
                  <a:close/>
                  <a:moveTo>
                    <a:pt x="7252" y="11290"/>
                  </a:moveTo>
                  <a:lnTo>
                    <a:pt x="7446" y="11363"/>
                  </a:lnTo>
                  <a:lnTo>
                    <a:pt x="7641" y="11461"/>
                  </a:lnTo>
                  <a:lnTo>
                    <a:pt x="7568" y="11534"/>
                  </a:lnTo>
                  <a:lnTo>
                    <a:pt x="7422" y="11753"/>
                  </a:lnTo>
                  <a:lnTo>
                    <a:pt x="7276" y="11947"/>
                  </a:lnTo>
                  <a:lnTo>
                    <a:pt x="7033" y="11826"/>
                  </a:lnTo>
                  <a:lnTo>
                    <a:pt x="6789" y="11680"/>
                  </a:lnTo>
                  <a:lnTo>
                    <a:pt x="6911" y="11607"/>
                  </a:lnTo>
                  <a:lnTo>
                    <a:pt x="7033" y="11509"/>
                  </a:lnTo>
                  <a:lnTo>
                    <a:pt x="7252" y="11290"/>
                  </a:lnTo>
                  <a:close/>
                  <a:moveTo>
                    <a:pt x="7908" y="11534"/>
                  </a:moveTo>
                  <a:lnTo>
                    <a:pt x="8200" y="11582"/>
                  </a:lnTo>
                  <a:lnTo>
                    <a:pt x="8127" y="11923"/>
                  </a:lnTo>
                  <a:lnTo>
                    <a:pt x="8127" y="12093"/>
                  </a:lnTo>
                  <a:lnTo>
                    <a:pt x="8127" y="12264"/>
                  </a:lnTo>
                  <a:lnTo>
                    <a:pt x="7884" y="12191"/>
                  </a:lnTo>
                  <a:lnTo>
                    <a:pt x="7641" y="12118"/>
                  </a:lnTo>
                  <a:lnTo>
                    <a:pt x="7738" y="11947"/>
                  </a:lnTo>
                  <a:lnTo>
                    <a:pt x="7811" y="11753"/>
                  </a:lnTo>
                  <a:lnTo>
                    <a:pt x="7908" y="11534"/>
                  </a:lnTo>
                  <a:close/>
                  <a:moveTo>
                    <a:pt x="10123" y="11266"/>
                  </a:moveTo>
                  <a:lnTo>
                    <a:pt x="10244" y="11631"/>
                  </a:lnTo>
                  <a:lnTo>
                    <a:pt x="10317" y="11850"/>
                  </a:lnTo>
                  <a:lnTo>
                    <a:pt x="10342" y="11972"/>
                  </a:lnTo>
                  <a:lnTo>
                    <a:pt x="10390" y="12069"/>
                  </a:lnTo>
                  <a:lnTo>
                    <a:pt x="10147" y="12191"/>
                  </a:lnTo>
                  <a:lnTo>
                    <a:pt x="9879" y="12264"/>
                  </a:lnTo>
                  <a:lnTo>
                    <a:pt x="9904" y="12093"/>
                  </a:lnTo>
                  <a:lnTo>
                    <a:pt x="9928" y="11923"/>
                  </a:lnTo>
                  <a:lnTo>
                    <a:pt x="9928" y="11655"/>
                  </a:lnTo>
                  <a:lnTo>
                    <a:pt x="9904" y="11388"/>
                  </a:lnTo>
                  <a:lnTo>
                    <a:pt x="10123" y="11266"/>
                  </a:lnTo>
                  <a:close/>
                  <a:moveTo>
                    <a:pt x="8833" y="11631"/>
                  </a:moveTo>
                  <a:lnTo>
                    <a:pt x="8760" y="11850"/>
                  </a:lnTo>
                  <a:lnTo>
                    <a:pt x="8736" y="12045"/>
                  </a:lnTo>
                  <a:lnTo>
                    <a:pt x="8687" y="12337"/>
                  </a:lnTo>
                  <a:lnTo>
                    <a:pt x="8517" y="12337"/>
                  </a:lnTo>
                  <a:lnTo>
                    <a:pt x="8541" y="11972"/>
                  </a:lnTo>
                  <a:lnTo>
                    <a:pt x="8541" y="11801"/>
                  </a:lnTo>
                  <a:lnTo>
                    <a:pt x="8541" y="11631"/>
                  </a:lnTo>
                  <a:close/>
                  <a:moveTo>
                    <a:pt x="9660" y="11485"/>
                  </a:moveTo>
                  <a:lnTo>
                    <a:pt x="9612" y="11801"/>
                  </a:lnTo>
                  <a:lnTo>
                    <a:pt x="9563" y="12069"/>
                  </a:lnTo>
                  <a:lnTo>
                    <a:pt x="9539" y="12191"/>
                  </a:lnTo>
                  <a:lnTo>
                    <a:pt x="9563" y="12312"/>
                  </a:lnTo>
                  <a:lnTo>
                    <a:pt x="9174" y="12361"/>
                  </a:lnTo>
                  <a:lnTo>
                    <a:pt x="9149" y="12361"/>
                  </a:lnTo>
                  <a:lnTo>
                    <a:pt x="9149" y="12166"/>
                  </a:lnTo>
                  <a:lnTo>
                    <a:pt x="9174" y="11874"/>
                  </a:lnTo>
                  <a:lnTo>
                    <a:pt x="9174" y="11582"/>
                  </a:lnTo>
                  <a:lnTo>
                    <a:pt x="9222" y="11582"/>
                  </a:lnTo>
                  <a:lnTo>
                    <a:pt x="9441" y="11534"/>
                  </a:lnTo>
                  <a:lnTo>
                    <a:pt x="9660" y="11485"/>
                  </a:lnTo>
                  <a:close/>
                  <a:moveTo>
                    <a:pt x="8517" y="4258"/>
                  </a:moveTo>
                  <a:lnTo>
                    <a:pt x="8225" y="4307"/>
                  </a:lnTo>
                  <a:lnTo>
                    <a:pt x="7957" y="4404"/>
                  </a:lnTo>
                  <a:lnTo>
                    <a:pt x="7690" y="4429"/>
                  </a:lnTo>
                  <a:lnTo>
                    <a:pt x="7422" y="4502"/>
                  </a:lnTo>
                  <a:lnTo>
                    <a:pt x="7154" y="4623"/>
                  </a:lnTo>
                  <a:lnTo>
                    <a:pt x="6911" y="4745"/>
                  </a:lnTo>
                  <a:lnTo>
                    <a:pt x="6668" y="4915"/>
                  </a:lnTo>
                  <a:lnTo>
                    <a:pt x="6424" y="5110"/>
                  </a:lnTo>
                  <a:lnTo>
                    <a:pt x="6205" y="5329"/>
                  </a:lnTo>
                  <a:lnTo>
                    <a:pt x="6011" y="5548"/>
                  </a:lnTo>
                  <a:lnTo>
                    <a:pt x="5792" y="5791"/>
                  </a:lnTo>
                  <a:lnTo>
                    <a:pt x="5621" y="6035"/>
                  </a:lnTo>
                  <a:lnTo>
                    <a:pt x="5281" y="6546"/>
                  </a:lnTo>
                  <a:lnTo>
                    <a:pt x="5013" y="7057"/>
                  </a:lnTo>
                  <a:lnTo>
                    <a:pt x="4818" y="7543"/>
                  </a:lnTo>
                  <a:lnTo>
                    <a:pt x="4697" y="7932"/>
                  </a:lnTo>
                  <a:lnTo>
                    <a:pt x="4648" y="8297"/>
                  </a:lnTo>
                  <a:lnTo>
                    <a:pt x="4624" y="8662"/>
                  </a:lnTo>
                  <a:lnTo>
                    <a:pt x="4624" y="9027"/>
                  </a:lnTo>
                  <a:lnTo>
                    <a:pt x="4672" y="9392"/>
                  </a:lnTo>
                  <a:lnTo>
                    <a:pt x="4745" y="9757"/>
                  </a:lnTo>
                  <a:lnTo>
                    <a:pt x="4867" y="10098"/>
                  </a:lnTo>
                  <a:lnTo>
                    <a:pt x="5013" y="10414"/>
                  </a:lnTo>
                  <a:lnTo>
                    <a:pt x="5183" y="10731"/>
                  </a:lnTo>
                  <a:lnTo>
                    <a:pt x="5402" y="11047"/>
                  </a:lnTo>
                  <a:lnTo>
                    <a:pt x="5621" y="11315"/>
                  </a:lnTo>
                  <a:lnTo>
                    <a:pt x="5889" y="11582"/>
                  </a:lnTo>
                  <a:lnTo>
                    <a:pt x="6157" y="11826"/>
                  </a:lnTo>
                  <a:lnTo>
                    <a:pt x="6449" y="12069"/>
                  </a:lnTo>
                  <a:lnTo>
                    <a:pt x="6765" y="12264"/>
                  </a:lnTo>
                  <a:lnTo>
                    <a:pt x="7106" y="12434"/>
                  </a:lnTo>
                  <a:lnTo>
                    <a:pt x="7446" y="12580"/>
                  </a:lnTo>
                  <a:lnTo>
                    <a:pt x="7787" y="12677"/>
                  </a:lnTo>
                  <a:lnTo>
                    <a:pt x="8127" y="12775"/>
                  </a:lnTo>
                  <a:lnTo>
                    <a:pt x="8492" y="12823"/>
                  </a:lnTo>
                  <a:lnTo>
                    <a:pt x="8833" y="12848"/>
                  </a:lnTo>
                  <a:lnTo>
                    <a:pt x="9174" y="12872"/>
                  </a:lnTo>
                  <a:lnTo>
                    <a:pt x="9539" y="12823"/>
                  </a:lnTo>
                  <a:lnTo>
                    <a:pt x="9879" y="12775"/>
                  </a:lnTo>
                  <a:lnTo>
                    <a:pt x="10196" y="12702"/>
                  </a:lnTo>
                  <a:lnTo>
                    <a:pt x="10536" y="12580"/>
                  </a:lnTo>
                  <a:lnTo>
                    <a:pt x="10828" y="12434"/>
                  </a:lnTo>
                  <a:lnTo>
                    <a:pt x="11145" y="12264"/>
                  </a:lnTo>
                  <a:lnTo>
                    <a:pt x="11412" y="12045"/>
                  </a:lnTo>
                  <a:lnTo>
                    <a:pt x="11680" y="11826"/>
                  </a:lnTo>
                  <a:lnTo>
                    <a:pt x="11923" y="11558"/>
                  </a:lnTo>
                  <a:lnTo>
                    <a:pt x="12167" y="11266"/>
                  </a:lnTo>
                  <a:lnTo>
                    <a:pt x="12337" y="10974"/>
                  </a:lnTo>
                  <a:lnTo>
                    <a:pt x="12507" y="10658"/>
                  </a:lnTo>
                  <a:lnTo>
                    <a:pt x="12653" y="10317"/>
                  </a:lnTo>
                  <a:lnTo>
                    <a:pt x="12775" y="9976"/>
                  </a:lnTo>
                  <a:lnTo>
                    <a:pt x="12872" y="9611"/>
                  </a:lnTo>
                  <a:lnTo>
                    <a:pt x="12921" y="9246"/>
                  </a:lnTo>
                  <a:lnTo>
                    <a:pt x="12970" y="8881"/>
                  </a:lnTo>
                  <a:lnTo>
                    <a:pt x="12994" y="8516"/>
                  </a:lnTo>
                  <a:lnTo>
                    <a:pt x="12970" y="8151"/>
                  </a:lnTo>
                  <a:lnTo>
                    <a:pt x="12945" y="7786"/>
                  </a:lnTo>
                  <a:lnTo>
                    <a:pt x="12872" y="7446"/>
                  </a:lnTo>
                  <a:lnTo>
                    <a:pt x="12751" y="7105"/>
                  </a:lnTo>
                  <a:lnTo>
                    <a:pt x="12629" y="6765"/>
                  </a:lnTo>
                  <a:lnTo>
                    <a:pt x="12459" y="6448"/>
                  </a:lnTo>
                  <a:lnTo>
                    <a:pt x="12264" y="6156"/>
                  </a:lnTo>
                  <a:lnTo>
                    <a:pt x="12045" y="5864"/>
                  </a:lnTo>
                  <a:lnTo>
                    <a:pt x="11656" y="5499"/>
                  </a:lnTo>
                  <a:lnTo>
                    <a:pt x="11193" y="5134"/>
                  </a:lnTo>
                  <a:lnTo>
                    <a:pt x="10950" y="4964"/>
                  </a:lnTo>
                  <a:lnTo>
                    <a:pt x="10707" y="4818"/>
                  </a:lnTo>
                  <a:lnTo>
                    <a:pt x="10439" y="4672"/>
                  </a:lnTo>
                  <a:lnTo>
                    <a:pt x="10171" y="4550"/>
                  </a:lnTo>
                  <a:lnTo>
                    <a:pt x="9904" y="4453"/>
                  </a:lnTo>
                  <a:lnTo>
                    <a:pt x="9636" y="4356"/>
                  </a:lnTo>
                  <a:lnTo>
                    <a:pt x="9344" y="4307"/>
                  </a:lnTo>
                  <a:lnTo>
                    <a:pt x="9076" y="4258"/>
                  </a:lnTo>
                  <a:close/>
                  <a:moveTo>
                    <a:pt x="7519" y="487"/>
                  </a:moveTo>
                  <a:lnTo>
                    <a:pt x="7787" y="511"/>
                  </a:lnTo>
                  <a:lnTo>
                    <a:pt x="8590" y="511"/>
                  </a:lnTo>
                  <a:lnTo>
                    <a:pt x="9271" y="560"/>
                  </a:lnTo>
                  <a:lnTo>
                    <a:pt x="9612" y="584"/>
                  </a:lnTo>
                  <a:lnTo>
                    <a:pt x="9952" y="584"/>
                  </a:lnTo>
                  <a:lnTo>
                    <a:pt x="9928" y="779"/>
                  </a:lnTo>
                  <a:lnTo>
                    <a:pt x="9952" y="949"/>
                  </a:lnTo>
                  <a:lnTo>
                    <a:pt x="9636" y="852"/>
                  </a:lnTo>
                  <a:lnTo>
                    <a:pt x="9466" y="827"/>
                  </a:lnTo>
                  <a:lnTo>
                    <a:pt x="9295" y="803"/>
                  </a:lnTo>
                  <a:lnTo>
                    <a:pt x="9149" y="803"/>
                  </a:lnTo>
                  <a:lnTo>
                    <a:pt x="9003" y="852"/>
                  </a:lnTo>
                  <a:lnTo>
                    <a:pt x="8857" y="900"/>
                  </a:lnTo>
                  <a:lnTo>
                    <a:pt x="8736" y="998"/>
                  </a:lnTo>
                  <a:lnTo>
                    <a:pt x="8711" y="1046"/>
                  </a:lnTo>
                  <a:lnTo>
                    <a:pt x="8711" y="1095"/>
                  </a:lnTo>
                  <a:lnTo>
                    <a:pt x="8760" y="1119"/>
                  </a:lnTo>
                  <a:lnTo>
                    <a:pt x="8784" y="1144"/>
                  </a:lnTo>
                  <a:lnTo>
                    <a:pt x="9125" y="1144"/>
                  </a:lnTo>
                  <a:lnTo>
                    <a:pt x="9417" y="1168"/>
                  </a:lnTo>
                  <a:lnTo>
                    <a:pt x="9709" y="1241"/>
                  </a:lnTo>
                  <a:lnTo>
                    <a:pt x="10001" y="1363"/>
                  </a:lnTo>
                  <a:lnTo>
                    <a:pt x="10025" y="1533"/>
                  </a:lnTo>
                  <a:lnTo>
                    <a:pt x="10025" y="1533"/>
                  </a:lnTo>
                  <a:lnTo>
                    <a:pt x="9782" y="1509"/>
                  </a:lnTo>
                  <a:lnTo>
                    <a:pt x="9076" y="1484"/>
                  </a:lnTo>
                  <a:lnTo>
                    <a:pt x="8833" y="1436"/>
                  </a:lnTo>
                  <a:lnTo>
                    <a:pt x="8711" y="1460"/>
                  </a:lnTo>
                  <a:lnTo>
                    <a:pt x="8590" y="1509"/>
                  </a:lnTo>
                  <a:lnTo>
                    <a:pt x="8541" y="1557"/>
                  </a:lnTo>
                  <a:lnTo>
                    <a:pt x="8541" y="1606"/>
                  </a:lnTo>
                  <a:lnTo>
                    <a:pt x="8614" y="1703"/>
                  </a:lnTo>
                  <a:lnTo>
                    <a:pt x="8687" y="1801"/>
                  </a:lnTo>
                  <a:lnTo>
                    <a:pt x="8809" y="1849"/>
                  </a:lnTo>
                  <a:lnTo>
                    <a:pt x="8930" y="1898"/>
                  </a:lnTo>
                  <a:lnTo>
                    <a:pt x="9174" y="1922"/>
                  </a:lnTo>
                  <a:lnTo>
                    <a:pt x="9417" y="1947"/>
                  </a:lnTo>
                  <a:lnTo>
                    <a:pt x="9733" y="1995"/>
                  </a:lnTo>
                  <a:lnTo>
                    <a:pt x="10098" y="2044"/>
                  </a:lnTo>
                  <a:lnTo>
                    <a:pt x="10147" y="2409"/>
                  </a:lnTo>
                  <a:lnTo>
                    <a:pt x="9952" y="2360"/>
                  </a:lnTo>
                  <a:lnTo>
                    <a:pt x="9782" y="2312"/>
                  </a:lnTo>
                  <a:lnTo>
                    <a:pt x="9417" y="2263"/>
                  </a:lnTo>
                  <a:lnTo>
                    <a:pt x="9149" y="2214"/>
                  </a:lnTo>
                  <a:lnTo>
                    <a:pt x="8882" y="2214"/>
                  </a:lnTo>
                  <a:lnTo>
                    <a:pt x="8833" y="2239"/>
                  </a:lnTo>
                  <a:lnTo>
                    <a:pt x="8809" y="2263"/>
                  </a:lnTo>
                  <a:lnTo>
                    <a:pt x="8809" y="2312"/>
                  </a:lnTo>
                  <a:lnTo>
                    <a:pt x="8809" y="2336"/>
                  </a:lnTo>
                  <a:lnTo>
                    <a:pt x="8882" y="2458"/>
                  </a:lnTo>
                  <a:lnTo>
                    <a:pt x="8979" y="2555"/>
                  </a:lnTo>
                  <a:lnTo>
                    <a:pt x="9101" y="2628"/>
                  </a:lnTo>
                  <a:lnTo>
                    <a:pt x="9247" y="2652"/>
                  </a:lnTo>
                  <a:lnTo>
                    <a:pt x="9636" y="2750"/>
                  </a:lnTo>
                  <a:lnTo>
                    <a:pt x="10025" y="2798"/>
                  </a:lnTo>
                  <a:lnTo>
                    <a:pt x="10171" y="2798"/>
                  </a:lnTo>
                  <a:lnTo>
                    <a:pt x="10220" y="2750"/>
                  </a:lnTo>
                  <a:lnTo>
                    <a:pt x="10244" y="2725"/>
                  </a:lnTo>
                  <a:lnTo>
                    <a:pt x="10317" y="2871"/>
                  </a:lnTo>
                  <a:lnTo>
                    <a:pt x="10366" y="2944"/>
                  </a:lnTo>
                  <a:lnTo>
                    <a:pt x="10439" y="2993"/>
                  </a:lnTo>
                  <a:lnTo>
                    <a:pt x="10585" y="2993"/>
                  </a:lnTo>
                  <a:lnTo>
                    <a:pt x="10877" y="3066"/>
                  </a:lnTo>
                  <a:lnTo>
                    <a:pt x="11145" y="3188"/>
                  </a:lnTo>
                  <a:lnTo>
                    <a:pt x="11388" y="3334"/>
                  </a:lnTo>
                  <a:lnTo>
                    <a:pt x="11631" y="3504"/>
                  </a:lnTo>
                  <a:lnTo>
                    <a:pt x="11704" y="3528"/>
                  </a:lnTo>
                  <a:lnTo>
                    <a:pt x="11753" y="3553"/>
                  </a:lnTo>
                  <a:lnTo>
                    <a:pt x="11875" y="3553"/>
                  </a:lnTo>
                  <a:lnTo>
                    <a:pt x="11972" y="3480"/>
                  </a:lnTo>
                  <a:lnTo>
                    <a:pt x="12021" y="3382"/>
                  </a:lnTo>
                  <a:lnTo>
                    <a:pt x="12167" y="3309"/>
                  </a:lnTo>
                  <a:lnTo>
                    <a:pt x="12288" y="3212"/>
                  </a:lnTo>
                  <a:lnTo>
                    <a:pt x="12532" y="3017"/>
                  </a:lnTo>
                  <a:lnTo>
                    <a:pt x="13043" y="2652"/>
                  </a:lnTo>
                  <a:lnTo>
                    <a:pt x="13335" y="2458"/>
                  </a:lnTo>
                  <a:lnTo>
                    <a:pt x="13602" y="2336"/>
                  </a:lnTo>
                  <a:lnTo>
                    <a:pt x="13675" y="2287"/>
                  </a:lnTo>
                  <a:lnTo>
                    <a:pt x="13724" y="2239"/>
                  </a:lnTo>
                  <a:lnTo>
                    <a:pt x="13846" y="2312"/>
                  </a:lnTo>
                  <a:lnTo>
                    <a:pt x="14162" y="2555"/>
                  </a:lnTo>
                  <a:lnTo>
                    <a:pt x="14454" y="2823"/>
                  </a:lnTo>
                  <a:lnTo>
                    <a:pt x="14722" y="3090"/>
                  </a:lnTo>
                  <a:lnTo>
                    <a:pt x="14989" y="3358"/>
                  </a:lnTo>
                  <a:lnTo>
                    <a:pt x="15087" y="3504"/>
                  </a:lnTo>
                  <a:lnTo>
                    <a:pt x="15208" y="3626"/>
                  </a:lnTo>
                  <a:lnTo>
                    <a:pt x="14989" y="3869"/>
                  </a:lnTo>
                  <a:lnTo>
                    <a:pt x="14892" y="3747"/>
                  </a:lnTo>
                  <a:lnTo>
                    <a:pt x="14746" y="3626"/>
                  </a:lnTo>
                  <a:lnTo>
                    <a:pt x="14478" y="3431"/>
                  </a:lnTo>
                  <a:lnTo>
                    <a:pt x="14381" y="3334"/>
                  </a:lnTo>
                  <a:lnTo>
                    <a:pt x="14235" y="3261"/>
                  </a:lnTo>
                  <a:lnTo>
                    <a:pt x="14113" y="3212"/>
                  </a:lnTo>
                  <a:lnTo>
                    <a:pt x="13919" y="3212"/>
                  </a:lnTo>
                  <a:lnTo>
                    <a:pt x="13894" y="3261"/>
                  </a:lnTo>
                  <a:lnTo>
                    <a:pt x="13870" y="3309"/>
                  </a:lnTo>
                  <a:lnTo>
                    <a:pt x="13894" y="3358"/>
                  </a:lnTo>
                  <a:lnTo>
                    <a:pt x="13967" y="3455"/>
                  </a:lnTo>
                  <a:lnTo>
                    <a:pt x="14040" y="3553"/>
                  </a:lnTo>
                  <a:lnTo>
                    <a:pt x="14259" y="3723"/>
                  </a:lnTo>
                  <a:lnTo>
                    <a:pt x="14503" y="3966"/>
                  </a:lnTo>
                  <a:lnTo>
                    <a:pt x="14624" y="4064"/>
                  </a:lnTo>
                  <a:lnTo>
                    <a:pt x="14770" y="4161"/>
                  </a:lnTo>
                  <a:lnTo>
                    <a:pt x="14600" y="4429"/>
                  </a:lnTo>
                  <a:lnTo>
                    <a:pt x="14454" y="4283"/>
                  </a:lnTo>
                  <a:lnTo>
                    <a:pt x="14332" y="4137"/>
                  </a:lnTo>
                  <a:lnTo>
                    <a:pt x="14235" y="4015"/>
                  </a:lnTo>
                  <a:lnTo>
                    <a:pt x="14138" y="3893"/>
                  </a:lnTo>
                  <a:lnTo>
                    <a:pt x="14016" y="3820"/>
                  </a:lnTo>
                  <a:lnTo>
                    <a:pt x="13894" y="3747"/>
                  </a:lnTo>
                  <a:lnTo>
                    <a:pt x="13846" y="3747"/>
                  </a:lnTo>
                  <a:lnTo>
                    <a:pt x="13821" y="3772"/>
                  </a:lnTo>
                  <a:lnTo>
                    <a:pt x="13797" y="3820"/>
                  </a:lnTo>
                  <a:lnTo>
                    <a:pt x="13797" y="3845"/>
                  </a:lnTo>
                  <a:lnTo>
                    <a:pt x="13821" y="3991"/>
                  </a:lnTo>
                  <a:lnTo>
                    <a:pt x="13894" y="4137"/>
                  </a:lnTo>
                  <a:lnTo>
                    <a:pt x="14040" y="4429"/>
                  </a:lnTo>
                  <a:lnTo>
                    <a:pt x="14186" y="4623"/>
                  </a:lnTo>
                  <a:lnTo>
                    <a:pt x="14332" y="4794"/>
                  </a:lnTo>
                  <a:lnTo>
                    <a:pt x="14235" y="4964"/>
                  </a:lnTo>
                  <a:lnTo>
                    <a:pt x="14089" y="5159"/>
                  </a:lnTo>
                  <a:lnTo>
                    <a:pt x="13967" y="4964"/>
                  </a:lnTo>
                  <a:lnTo>
                    <a:pt x="13821" y="4769"/>
                  </a:lnTo>
                  <a:lnTo>
                    <a:pt x="13675" y="4599"/>
                  </a:lnTo>
                  <a:lnTo>
                    <a:pt x="13554" y="4380"/>
                  </a:lnTo>
                  <a:lnTo>
                    <a:pt x="13505" y="4331"/>
                  </a:lnTo>
                  <a:lnTo>
                    <a:pt x="13432" y="4307"/>
                  </a:lnTo>
                  <a:lnTo>
                    <a:pt x="13359" y="4307"/>
                  </a:lnTo>
                  <a:lnTo>
                    <a:pt x="13335" y="4356"/>
                  </a:lnTo>
                  <a:lnTo>
                    <a:pt x="13310" y="4380"/>
                  </a:lnTo>
                  <a:lnTo>
                    <a:pt x="13310" y="4526"/>
                  </a:lnTo>
                  <a:lnTo>
                    <a:pt x="13335" y="4648"/>
                  </a:lnTo>
                  <a:lnTo>
                    <a:pt x="13383" y="4769"/>
                  </a:lnTo>
                  <a:lnTo>
                    <a:pt x="13456" y="4891"/>
                  </a:lnTo>
                  <a:lnTo>
                    <a:pt x="13846" y="5548"/>
                  </a:lnTo>
                  <a:lnTo>
                    <a:pt x="13919" y="5597"/>
                  </a:lnTo>
                  <a:lnTo>
                    <a:pt x="13992" y="5621"/>
                  </a:lnTo>
                  <a:lnTo>
                    <a:pt x="14016" y="5645"/>
                  </a:lnTo>
                  <a:lnTo>
                    <a:pt x="14065" y="5670"/>
                  </a:lnTo>
                  <a:lnTo>
                    <a:pt x="14186" y="5986"/>
                  </a:lnTo>
                  <a:lnTo>
                    <a:pt x="14259" y="6302"/>
                  </a:lnTo>
                  <a:lnTo>
                    <a:pt x="14284" y="6497"/>
                  </a:lnTo>
                  <a:lnTo>
                    <a:pt x="14284" y="6692"/>
                  </a:lnTo>
                  <a:lnTo>
                    <a:pt x="14308" y="6886"/>
                  </a:lnTo>
                  <a:lnTo>
                    <a:pt x="14332" y="7081"/>
                  </a:lnTo>
                  <a:lnTo>
                    <a:pt x="14381" y="7154"/>
                  </a:lnTo>
                  <a:lnTo>
                    <a:pt x="14454" y="7203"/>
                  </a:lnTo>
                  <a:lnTo>
                    <a:pt x="14527" y="7227"/>
                  </a:lnTo>
                  <a:lnTo>
                    <a:pt x="14624" y="7227"/>
                  </a:lnTo>
                  <a:lnTo>
                    <a:pt x="14722" y="7276"/>
                  </a:lnTo>
                  <a:lnTo>
                    <a:pt x="14843" y="7300"/>
                  </a:lnTo>
                  <a:lnTo>
                    <a:pt x="15111" y="7348"/>
                  </a:lnTo>
                  <a:lnTo>
                    <a:pt x="15598" y="7373"/>
                  </a:lnTo>
                  <a:lnTo>
                    <a:pt x="15962" y="7446"/>
                  </a:lnTo>
                  <a:lnTo>
                    <a:pt x="16352" y="7519"/>
                  </a:lnTo>
                  <a:lnTo>
                    <a:pt x="16571" y="7592"/>
                  </a:lnTo>
                  <a:lnTo>
                    <a:pt x="16692" y="7640"/>
                  </a:lnTo>
                  <a:lnTo>
                    <a:pt x="16814" y="7640"/>
                  </a:lnTo>
                  <a:lnTo>
                    <a:pt x="16765" y="7957"/>
                  </a:lnTo>
                  <a:lnTo>
                    <a:pt x="16765" y="8249"/>
                  </a:lnTo>
                  <a:lnTo>
                    <a:pt x="16765" y="8857"/>
                  </a:lnTo>
                  <a:lnTo>
                    <a:pt x="16765" y="9344"/>
                  </a:lnTo>
                  <a:lnTo>
                    <a:pt x="16765" y="9587"/>
                  </a:lnTo>
                  <a:lnTo>
                    <a:pt x="16790" y="9855"/>
                  </a:lnTo>
                  <a:lnTo>
                    <a:pt x="16522" y="9855"/>
                  </a:lnTo>
                  <a:lnTo>
                    <a:pt x="16571" y="9757"/>
                  </a:lnTo>
                  <a:lnTo>
                    <a:pt x="16546" y="9636"/>
                  </a:lnTo>
                  <a:lnTo>
                    <a:pt x="16522" y="9417"/>
                  </a:lnTo>
                  <a:lnTo>
                    <a:pt x="16473" y="9125"/>
                  </a:lnTo>
                  <a:lnTo>
                    <a:pt x="16449" y="9003"/>
                  </a:lnTo>
                  <a:lnTo>
                    <a:pt x="16400" y="8857"/>
                  </a:lnTo>
                  <a:lnTo>
                    <a:pt x="16376" y="8833"/>
                  </a:lnTo>
                  <a:lnTo>
                    <a:pt x="16327" y="8808"/>
                  </a:lnTo>
                  <a:lnTo>
                    <a:pt x="16279" y="8833"/>
                  </a:lnTo>
                  <a:lnTo>
                    <a:pt x="16254" y="8857"/>
                  </a:lnTo>
                  <a:lnTo>
                    <a:pt x="16206" y="9003"/>
                  </a:lnTo>
                  <a:lnTo>
                    <a:pt x="16181" y="9125"/>
                  </a:lnTo>
                  <a:lnTo>
                    <a:pt x="16133" y="9417"/>
                  </a:lnTo>
                  <a:lnTo>
                    <a:pt x="16133" y="9660"/>
                  </a:lnTo>
                  <a:lnTo>
                    <a:pt x="16157" y="9782"/>
                  </a:lnTo>
                  <a:lnTo>
                    <a:pt x="16206" y="9903"/>
                  </a:lnTo>
                  <a:lnTo>
                    <a:pt x="15768" y="9928"/>
                  </a:lnTo>
                  <a:lnTo>
                    <a:pt x="15671" y="9928"/>
                  </a:lnTo>
                  <a:lnTo>
                    <a:pt x="15719" y="9806"/>
                  </a:lnTo>
                  <a:lnTo>
                    <a:pt x="15768" y="9538"/>
                  </a:lnTo>
                  <a:lnTo>
                    <a:pt x="15841" y="9246"/>
                  </a:lnTo>
                  <a:lnTo>
                    <a:pt x="15865" y="8954"/>
                  </a:lnTo>
                  <a:lnTo>
                    <a:pt x="15841" y="8906"/>
                  </a:lnTo>
                  <a:lnTo>
                    <a:pt x="15817" y="8881"/>
                  </a:lnTo>
                  <a:lnTo>
                    <a:pt x="15744" y="8808"/>
                  </a:lnTo>
                  <a:lnTo>
                    <a:pt x="15671" y="8808"/>
                  </a:lnTo>
                  <a:lnTo>
                    <a:pt x="15622" y="8857"/>
                  </a:lnTo>
                  <a:lnTo>
                    <a:pt x="15573" y="8930"/>
                  </a:lnTo>
                  <a:lnTo>
                    <a:pt x="15427" y="9441"/>
                  </a:lnTo>
                  <a:lnTo>
                    <a:pt x="15330" y="9709"/>
                  </a:lnTo>
                  <a:lnTo>
                    <a:pt x="15330" y="9830"/>
                  </a:lnTo>
                  <a:lnTo>
                    <a:pt x="15330" y="9903"/>
                  </a:lnTo>
                  <a:lnTo>
                    <a:pt x="15354" y="9928"/>
                  </a:lnTo>
                  <a:lnTo>
                    <a:pt x="15135" y="9952"/>
                  </a:lnTo>
                  <a:lnTo>
                    <a:pt x="14916" y="9976"/>
                  </a:lnTo>
                  <a:lnTo>
                    <a:pt x="14965" y="9636"/>
                  </a:lnTo>
                  <a:lnTo>
                    <a:pt x="14989" y="9344"/>
                  </a:lnTo>
                  <a:lnTo>
                    <a:pt x="14989" y="9173"/>
                  </a:lnTo>
                  <a:lnTo>
                    <a:pt x="14941" y="9027"/>
                  </a:lnTo>
                  <a:lnTo>
                    <a:pt x="14916" y="8979"/>
                  </a:lnTo>
                  <a:lnTo>
                    <a:pt x="14868" y="8954"/>
                  </a:lnTo>
                  <a:lnTo>
                    <a:pt x="14819" y="8954"/>
                  </a:lnTo>
                  <a:lnTo>
                    <a:pt x="14770" y="8979"/>
                  </a:lnTo>
                  <a:lnTo>
                    <a:pt x="14697" y="9100"/>
                  </a:lnTo>
                  <a:lnTo>
                    <a:pt x="14649" y="9198"/>
                  </a:lnTo>
                  <a:lnTo>
                    <a:pt x="14600" y="9465"/>
                  </a:lnTo>
                  <a:lnTo>
                    <a:pt x="14405" y="10171"/>
                  </a:lnTo>
                  <a:lnTo>
                    <a:pt x="14405" y="10244"/>
                  </a:lnTo>
                  <a:lnTo>
                    <a:pt x="14430" y="10317"/>
                  </a:lnTo>
                  <a:lnTo>
                    <a:pt x="14284" y="10585"/>
                  </a:lnTo>
                  <a:lnTo>
                    <a:pt x="14162" y="10877"/>
                  </a:lnTo>
                  <a:lnTo>
                    <a:pt x="14065" y="11047"/>
                  </a:lnTo>
                  <a:lnTo>
                    <a:pt x="13943" y="11193"/>
                  </a:lnTo>
                  <a:lnTo>
                    <a:pt x="13724" y="11461"/>
                  </a:lnTo>
                  <a:lnTo>
                    <a:pt x="13675" y="11558"/>
                  </a:lnTo>
                  <a:lnTo>
                    <a:pt x="13675" y="11631"/>
                  </a:lnTo>
                  <a:lnTo>
                    <a:pt x="13675" y="11704"/>
                  </a:lnTo>
                  <a:lnTo>
                    <a:pt x="13724" y="11753"/>
                  </a:lnTo>
                  <a:lnTo>
                    <a:pt x="13773" y="11801"/>
                  </a:lnTo>
                  <a:lnTo>
                    <a:pt x="13846" y="11826"/>
                  </a:lnTo>
                  <a:lnTo>
                    <a:pt x="13919" y="11826"/>
                  </a:lnTo>
                  <a:lnTo>
                    <a:pt x="13992" y="11777"/>
                  </a:lnTo>
                  <a:lnTo>
                    <a:pt x="14113" y="11972"/>
                  </a:lnTo>
                  <a:lnTo>
                    <a:pt x="14259" y="12142"/>
                  </a:lnTo>
                  <a:lnTo>
                    <a:pt x="14551" y="12507"/>
                  </a:lnTo>
                  <a:lnTo>
                    <a:pt x="14868" y="12945"/>
                  </a:lnTo>
                  <a:lnTo>
                    <a:pt x="15135" y="13407"/>
                  </a:lnTo>
                  <a:lnTo>
                    <a:pt x="14941" y="13651"/>
                  </a:lnTo>
                  <a:lnTo>
                    <a:pt x="14722" y="13894"/>
                  </a:lnTo>
                  <a:lnTo>
                    <a:pt x="14284" y="14332"/>
                  </a:lnTo>
                  <a:lnTo>
                    <a:pt x="13943" y="14673"/>
                  </a:lnTo>
                  <a:lnTo>
                    <a:pt x="13773" y="14843"/>
                  </a:lnTo>
                  <a:lnTo>
                    <a:pt x="13627" y="15038"/>
                  </a:lnTo>
                  <a:lnTo>
                    <a:pt x="13383" y="14867"/>
                  </a:lnTo>
                  <a:lnTo>
                    <a:pt x="13578" y="14794"/>
                  </a:lnTo>
                  <a:lnTo>
                    <a:pt x="13748" y="14673"/>
                  </a:lnTo>
                  <a:lnTo>
                    <a:pt x="14040" y="14478"/>
                  </a:lnTo>
                  <a:lnTo>
                    <a:pt x="14113" y="14429"/>
                  </a:lnTo>
                  <a:lnTo>
                    <a:pt x="14138" y="14356"/>
                  </a:lnTo>
                  <a:lnTo>
                    <a:pt x="14138" y="14283"/>
                  </a:lnTo>
                  <a:lnTo>
                    <a:pt x="14113" y="14235"/>
                  </a:lnTo>
                  <a:lnTo>
                    <a:pt x="14065" y="14186"/>
                  </a:lnTo>
                  <a:lnTo>
                    <a:pt x="14016" y="14162"/>
                  </a:lnTo>
                  <a:lnTo>
                    <a:pt x="13943" y="14137"/>
                  </a:lnTo>
                  <a:lnTo>
                    <a:pt x="13870" y="14162"/>
                  </a:lnTo>
                  <a:lnTo>
                    <a:pt x="13602" y="14308"/>
                  </a:lnTo>
                  <a:lnTo>
                    <a:pt x="13335" y="14478"/>
                  </a:lnTo>
                  <a:lnTo>
                    <a:pt x="13043" y="14624"/>
                  </a:lnTo>
                  <a:lnTo>
                    <a:pt x="12897" y="14527"/>
                  </a:lnTo>
                  <a:lnTo>
                    <a:pt x="12945" y="14502"/>
                  </a:lnTo>
                  <a:lnTo>
                    <a:pt x="13213" y="14332"/>
                  </a:lnTo>
                  <a:lnTo>
                    <a:pt x="13310" y="14210"/>
                  </a:lnTo>
                  <a:lnTo>
                    <a:pt x="13383" y="14113"/>
                  </a:lnTo>
                  <a:lnTo>
                    <a:pt x="13408" y="14040"/>
                  </a:lnTo>
                  <a:lnTo>
                    <a:pt x="13408" y="13967"/>
                  </a:lnTo>
                  <a:lnTo>
                    <a:pt x="13383" y="13918"/>
                  </a:lnTo>
                  <a:lnTo>
                    <a:pt x="13359" y="13845"/>
                  </a:lnTo>
                  <a:lnTo>
                    <a:pt x="13310" y="13821"/>
                  </a:lnTo>
                  <a:lnTo>
                    <a:pt x="13237" y="13797"/>
                  </a:lnTo>
                  <a:lnTo>
                    <a:pt x="13189" y="13797"/>
                  </a:lnTo>
                  <a:lnTo>
                    <a:pt x="13116" y="13821"/>
                  </a:lnTo>
                  <a:lnTo>
                    <a:pt x="13018" y="13894"/>
                  </a:lnTo>
                  <a:lnTo>
                    <a:pt x="12921" y="13991"/>
                  </a:lnTo>
                  <a:lnTo>
                    <a:pt x="12799" y="14089"/>
                  </a:lnTo>
                  <a:lnTo>
                    <a:pt x="12702" y="14162"/>
                  </a:lnTo>
                  <a:lnTo>
                    <a:pt x="12556" y="14283"/>
                  </a:lnTo>
                  <a:lnTo>
                    <a:pt x="12264" y="14040"/>
                  </a:lnTo>
                  <a:lnTo>
                    <a:pt x="12532" y="13870"/>
                  </a:lnTo>
                  <a:lnTo>
                    <a:pt x="12653" y="13797"/>
                  </a:lnTo>
                  <a:lnTo>
                    <a:pt x="12799" y="13699"/>
                  </a:lnTo>
                  <a:lnTo>
                    <a:pt x="12848" y="13651"/>
                  </a:lnTo>
                  <a:lnTo>
                    <a:pt x="12897" y="13578"/>
                  </a:lnTo>
                  <a:lnTo>
                    <a:pt x="12921" y="13505"/>
                  </a:lnTo>
                  <a:lnTo>
                    <a:pt x="12897" y="13432"/>
                  </a:lnTo>
                  <a:lnTo>
                    <a:pt x="12872" y="13359"/>
                  </a:lnTo>
                  <a:lnTo>
                    <a:pt x="12824" y="13334"/>
                  </a:lnTo>
                  <a:lnTo>
                    <a:pt x="12702" y="13334"/>
                  </a:lnTo>
                  <a:lnTo>
                    <a:pt x="12556" y="13407"/>
                  </a:lnTo>
                  <a:lnTo>
                    <a:pt x="12459" y="13480"/>
                  </a:lnTo>
                  <a:lnTo>
                    <a:pt x="12167" y="13651"/>
                  </a:lnTo>
                  <a:lnTo>
                    <a:pt x="11899" y="13821"/>
                  </a:lnTo>
                  <a:lnTo>
                    <a:pt x="11777" y="13797"/>
                  </a:lnTo>
                  <a:lnTo>
                    <a:pt x="11680" y="13772"/>
                  </a:lnTo>
                  <a:lnTo>
                    <a:pt x="11607" y="13797"/>
                  </a:lnTo>
                  <a:lnTo>
                    <a:pt x="11558" y="13845"/>
                  </a:lnTo>
                  <a:lnTo>
                    <a:pt x="11510" y="13821"/>
                  </a:lnTo>
                  <a:lnTo>
                    <a:pt x="11437" y="13845"/>
                  </a:lnTo>
                  <a:lnTo>
                    <a:pt x="11388" y="13845"/>
                  </a:lnTo>
                  <a:lnTo>
                    <a:pt x="11266" y="13918"/>
                  </a:lnTo>
                  <a:lnTo>
                    <a:pt x="11120" y="14016"/>
                  </a:lnTo>
                  <a:lnTo>
                    <a:pt x="10974" y="14064"/>
                  </a:lnTo>
                  <a:lnTo>
                    <a:pt x="10682" y="14137"/>
                  </a:lnTo>
                  <a:lnTo>
                    <a:pt x="10536" y="14186"/>
                  </a:lnTo>
                  <a:lnTo>
                    <a:pt x="10415" y="14283"/>
                  </a:lnTo>
                  <a:lnTo>
                    <a:pt x="10269" y="14283"/>
                  </a:lnTo>
                  <a:lnTo>
                    <a:pt x="10220" y="14332"/>
                  </a:lnTo>
                  <a:lnTo>
                    <a:pt x="10171" y="14405"/>
                  </a:lnTo>
                  <a:lnTo>
                    <a:pt x="10171" y="14429"/>
                  </a:lnTo>
                  <a:lnTo>
                    <a:pt x="10123" y="14429"/>
                  </a:lnTo>
                  <a:lnTo>
                    <a:pt x="10001" y="14478"/>
                  </a:lnTo>
                  <a:lnTo>
                    <a:pt x="9879" y="14527"/>
                  </a:lnTo>
                  <a:lnTo>
                    <a:pt x="9636" y="14648"/>
                  </a:lnTo>
                  <a:lnTo>
                    <a:pt x="9514" y="14697"/>
                  </a:lnTo>
                  <a:lnTo>
                    <a:pt x="9393" y="14721"/>
                  </a:lnTo>
                  <a:lnTo>
                    <a:pt x="9271" y="14746"/>
                  </a:lnTo>
                  <a:lnTo>
                    <a:pt x="9149" y="14794"/>
                  </a:lnTo>
                  <a:lnTo>
                    <a:pt x="9101" y="14867"/>
                  </a:lnTo>
                  <a:lnTo>
                    <a:pt x="9101" y="14892"/>
                  </a:lnTo>
                  <a:lnTo>
                    <a:pt x="9125" y="14940"/>
                  </a:lnTo>
                  <a:lnTo>
                    <a:pt x="9198" y="15013"/>
                  </a:lnTo>
                  <a:lnTo>
                    <a:pt x="9295" y="15062"/>
                  </a:lnTo>
                  <a:lnTo>
                    <a:pt x="9417" y="15086"/>
                  </a:lnTo>
                  <a:lnTo>
                    <a:pt x="9539" y="15062"/>
                  </a:lnTo>
                  <a:lnTo>
                    <a:pt x="9685" y="15038"/>
                  </a:lnTo>
                  <a:lnTo>
                    <a:pt x="9831" y="14989"/>
                  </a:lnTo>
                  <a:lnTo>
                    <a:pt x="10098" y="14843"/>
                  </a:lnTo>
                  <a:lnTo>
                    <a:pt x="10074" y="14989"/>
                  </a:lnTo>
                  <a:lnTo>
                    <a:pt x="9879" y="15086"/>
                  </a:lnTo>
                  <a:lnTo>
                    <a:pt x="9660" y="15208"/>
                  </a:lnTo>
                  <a:lnTo>
                    <a:pt x="9417" y="15281"/>
                  </a:lnTo>
                  <a:lnTo>
                    <a:pt x="9295" y="15330"/>
                  </a:lnTo>
                  <a:lnTo>
                    <a:pt x="9198" y="15403"/>
                  </a:lnTo>
                  <a:lnTo>
                    <a:pt x="9174" y="15476"/>
                  </a:lnTo>
                  <a:lnTo>
                    <a:pt x="9198" y="15500"/>
                  </a:lnTo>
                  <a:lnTo>
                    <a:pt x="9198" y="15548"/>
                  </a:lnTo>
                  <a:lnTo>
                    <a:pt x="9271" y="15597"/>
                  </a:lnTo>
                  <a:lnTo>
                    <a:pt x="9344" y="15621"/>
                  </a:lnTo>
                  <a:lnTo>
                    <a:pt x="9417" y="15646"/>
                  </a:lnTo>
                  <a:lnTo>
                    <a:pt x="9514" y="15621"/>
                  </a:lnTo>
                  <a:lnTo>
                    <a:pt x="9685" y="15597"/>
                  </a:lnTo>
                  <a:lnTo>
                    <a:pt x="9831" y="15548"/>
                  </a:lnTo>
                  <a:lnTo>
                    <a:pt x="10001" y="15476"/>
                  </a:lnTo>
                  <a:lnTo>
                    <a:pt x="9977" y="15767"/>
                  </a:lnTo>
                  <a:lnTo>
                    <a:pt x="9952" y="15792"/>
                  </a:lnTo>
                  <a:lnTo>
                    <a:pt x="9904" y="15816"/>
                  </a:lnTo>
                  <a:lnTo>
                    <a:pt x="9636" y="15913"/>
                  </a:lnTo>
                  <a:lnTo>
                    <a:pt x="9368" y="15986"/>
                  </a:lnTo>
                  <a:lnTo>
                    <a:pt x="9198" y="16011"/>
                  </a:lnTo>
                  <a:lnTo>
                    <a:pt x="9125" y="16059"/>
                  </a:lnTo>
                  <a:lnTo>
                    <a:pt x="9101" y="16084"/>
                  </a:lnTo>
                  <a:lnTo>
                    <a:pt x="9076" y="16108"/>
                  </a:lnTo>
                  <a:lnTo>
                    <a:pt x="9076" y="16181"/>
                  </a:lnTo>
                  <a:lnTo>
                    <a:pt x="9101" y="16205"/>
                  </a:lnTo>
                  <a:lnTo>
                    <a:pt x="9198" y="16254"/>
                  </a:lnTo>
                  <a:lnTo>
                    <a:pt x="9295" y="16303"/>
                  </a:lnTo>
                  <a:lnTo>
                    <a:pt x="9636" y="16303"/>
                  </a:lnTo>
                  <a:lnTo>
                    <a:pt x="9855" y="16230"/>
                  </a:lnTo>
                  <a:lnTo>
                    <a:pt x="9831" y="16424"/>
                  </a:lnTo>
                  <a:lnTo>
                    <a:pt x="9831" y="16643"/>
                  </a:lnTo>
                  <a:lnTo>
                    <a:pt x="9271" y="16668"/>
                  </a:lnTo>
                  <a:lnTo>
                    <a:pt x="8711" y="16692"/>
                  </a:lnTo>
                  <a:lnTo>
                    <a:pt x="7981" y="16692"/>
                  </a:lnTo>
                  <a:lnTo>
                    <a:pt x="7738" y="16716"/>
                  </a:lnTo>
                  <a:lnTo>
                    <a:pt x="7763" y="16595"/>
                  </a:lnTo>
                  <a:lnTo>
                    <a:pt x="7763" y="16449"/>
                  </a:lnTo>
                  <a:lnTo>
                    <a:pt x="7738" y="16181"/>
                  </a:lnTo>
                  <a:lnTo>
                    <a:pt x="7641" y="15694"/>
                  </a:lnTo>
                  <a:lnTo>
                    <a:pt x="7592" y="15330"/>
                  </a:lnTo>
                  <a:lnTo>
                    <a:pt x="7519" y="14892"/>
                  </a:lnTo>
                  <a:lnTo>
                    <a:pt x="7471" y="14673"/>
                  </a:lnTo>
                  <a:lnTo>
                    <a:pt x="7373" y="14502"/>
                  </a:lnTo>
                  <a:lnTo>
                    <a:pt x="7276" y="14356"/>
                  </a:lnTo>
                  <a:lnTo>
                    <a:pt x="7203" y="14308"/>
                  </a:lnTo>
                  <a:lnTo>
                    <a:pt x="7130" y="14259"/>
                  </a:lnTo>
                  <a:lnTo>
                    <a:pt x="7033" y="14259"/>
                  </a:lnTo>
                  <a:lnTo>
                    <a:pt x="6960" y="14283"/>
                  </a:lnTo>
                  <a:lnTo>
                    <a:pt x="6716" y="14210"/>
                  </a:lnTo>
                  <a:lnTo>
                    <a:pt x="6497" y="14137"/>
                  </a:lnTo>
                  <a:lnTo>
                    <a:pt x="6327" y="14064"/>
                  </a:lnTo>
                  <a:lnTo>
                    <a:pt x="6157" y="13991"/>
                  </a:lnTo>
                  <a:lnTo>
                    <a:pt x="5986" y="13918"/>
                  </a:lnTo>
                  <a:lnTo>
                    <a:pt x="5816" y="13845"/>
                  </a:lnTo>
                  <a:lnTo>
                    <a:pt x="5743" y="13772"/>
                  </a:lnTo>
                  <a:lnTo>
                    <a:pt x="5646" y="13724"/>
                  </a:lnTo>
                  <a:lnTo>
                    <a:pt x="5597" y="13699"/>
                  </a:lnTo>
                  <a:lnTo>
                    <a:pt x="5548" y="13724"/>
                  </a:lnTo>
                  <a:lnTo>
                    <a:pt x="5500" y="13748"/>
                  </a:lnTo>
                  <a:lnTo>
                    <a:pt x="5427" y="13772"/>
                  </a:lnTo>
                  <a:lnTo>
                    <a:pt x="5062" y="13602"/>
                  </a:lnTo>
                  <a:lnTo>
                    <a:pt x="4843" y="13505"/>
                  </a:lnTo>
                  <a:lnTo>
                    <a:pt x="4721" y="13480"/>
                  </a:lnTo>
                  <a:lnTo>
                    <a:pt x="4648" y="13480"/>
                  </a:lnTo>
                  <a:lnTo>
                    <a:pt x="4599" y="13505"/>
                  </a:lnTo>
                  <a:lnTo>
                    <a:pt x="4551" y="13529"/>
                  </a:lnTo>
                  <a:lnTo>
                    <a:pt x="4526" y="13602"/>
                  </a:lnTo>
                  <a:lnTo>
                    <a:pt x="4551" y="13651"/>
                  </a:lnTo>
                  <a:lnTo>
                    <a:pt x="4575" y="13724"/>
                  </a:lnTo>
                  <a:lnTo>
                    <a:pt x="4672" y="13821"/>
                  </a:lnTo>
                  <a:lnTo>
                    <a:pt x="4916" y="13967"/>
                  </a:lnTo>
                  <a:lnTo>
                    <a:pt x="5135" y="14113"/>
                  </a:lnTo>
                  <a:lnTo>
                    <a:pt x="4989" y="14283"/>
                  </a:lnTo>
                  <a:lnTo>
                    <a:pt x="4940" y="14210"/>
                  </a:lnTo>
                  <a:lnTo>
                    <a:pt x="4891" y="14137"/>
                  </a:lnTo>
                  <a:lnTo>
                    <a:pt x="4843" y="14113"/>
                  </a:lnTo>
                  <a:lnTo>
                    <a:pt x="4794" y="14113"/>
                  </a:lnTo>
                  <a:lnTo>
                    <a:pt x="4672" y="14089"/>
                  </a:lnTo>
                  <a:lnTo>
                    <a:pt x="4526" y="14064"/>
                  </a:lnTo>
                  <a:lnTo>
                    <a:pt x="4380" y="13991"/>
                  </a:lnTo>
                  <a:lnTo>
                    <a:pt x="4259" y="13918"/>
                  </a:lnTo>
                  <a:lnTo>
                    <a:pt x="4137" y="13821"/>
                  </a:lnTo>
                  <a:lnTo>
                    <a:pt x="4015" y="13748"/>
                  </a:lnTo>
                  <a:lnTo>
                    <a:pt x="3894" y="13699"/>
                  </a:lnTo>
                  <a:lnTo>
                    <a:pt x="3821" y="13699"/>
                  </a:lnTo>
                  <a:lnTo>
                    <a:pt x="3796" y="13724"/>
                  </a:lnTo>
                  <a:lnTo>
                    <a:pt x="3772" y="13772"/>
                  </a:lnTo>
                  <a:lnTo>
                    <a:pt x="3772" y="13870"/>
                  </a:lnTo>
                  <a:lnTo>
                    <a:pt x="3796" y="13943"/>
                  </a:lnTo>
                  <a:lnTo>
                    <a:pt x="3845" y="14040"/>
                  </a:lnTo>
                  <a:lnTo>
                    <a:pt x="3894" y="14113"/>
                  </a:lnTo>
                  <a:lnTo>
                    <a:pt x="4015" y="14235"/>
                  </a:lnTo>
                  <a:lnTo>
                    <a:pt x="4186" y="14332"/>
                  </a:lnTo>
                  <a:lnTo>
                    <a:pt x="4307" y="14405"/>
                  </a:lnTo>
                  <a:lnTo>
                    <a:pt x="4453" y="14478"/>
                  </a:lnTo>
                  <a:lnTo>
                    <a:pt x="4599" y="14502"/>
                  </a:lnTo>
                  <a:lnTo>
                    <a:pt x="4745" y="14502"/>
                  </a:lnTo>
                  <a:lnTo>
                    <a:pt x="4380" y="14819"/>
                  </a:lnTo>
                  <a:lnTo>
                    <a:pt x="4356" y="14746"/>
                  </a:lnTo>
                  <a:lnTo>
                    <a:pt x="4307" y="14697"/>
                  </a:lnTo>
                  <a:lnTo>
                    <a:pt x="4259" y="14673"/>
                  </a:lnTo>
                  <a:lnTo>
                    <a:pt x="4186" y="14648"/>
                  </a:lnTo>
                  <a:lnTo>
                    <a:pt x="4088" y="14648"/>
                  </a:lnTo>
                  <a:lnTo>
                    <a:pt x="3991" y="14600"/>
                  </a:lnTo>
                  <a:lnTo>
                    <a:pt x="3845" y="14502"/>
                  </a:lnTo>
                  <a:lnTo>
                    <a:pt x="3675" y="14356"/>
                  </a:lnTo>
                  <a:lnTo>
                    <a:pt x="3626" y="14332"/>
                  </a:lnTo>
                  <a:lnTo>
                    <a:pt x="3577" y="14308"/>
                  </a:lnTo>
                  <a:lnTo>
                    <a:pt x="3529" y="14283"/>
                  </a:lnTo>
                  <a:lnTo>
                    <a:pt x="3480" y="14259"/>
                  </a:lnTo>
                  <a:lnTo>
                    <a:pt x="3431" y="14259"/>
                  </a:lnTo>
                  <a:lnTo>
                    <a:pt x="3407" y="14283"/>
                  </a:lnTo>
                  <a:lnTo>
                    <a:pt x="3383" y="14405"/>
                  </a:lnTo>
                  <a:lnTo>
                    <a:pt x="3358" y="14478"/>
                  </a:lnTo>
                  <a:lnTo>
                    <a:pt x="3383" y="14551"/>
                  </a:lnTo>
                  <a:lnTo>
                    <a:pt x="3407" y="14624"/>
                  </a:lnTo>
                  <a:lnTo>
                    <a:pt x="3456" y="14697"/>
                  </a:lnTo>
                  <a:lnTo>
                    <a:pt x="3577" y="14819"/>
                  </a:lnTo>
                  <a:lnTo>
                    <a:pt x="3675" y="14916"/>
                  </a:lnTo>
                  <a:lnTo>
                    <a:pt x="3772" y="14989"/>
                  </a:lnTo>
                  <a:lnTo>
                    <a:pt x="3894" y="15038"/>
                  </a:lnTo>
                  <a:lnTo>
                    <a:pt x="4015" y="15086"/>
                  </a:lnTo>
                  <a:lnTo>
                    <a:pt x="3796" y="15208"/>
                  </a:lnTo>
                  <a:lnTo>
                    <a:pt x="3748" y="15159"/>
                  </a:lnTo>
                  <a:lnTo>
                    <a:pt x="3529" y="14989"/>
                  </a:lnTo>
                  <a:lnTo>
                    <a:pt x="3310" y="14819"/>
                  </a:lnTo>
                  <a:lnTo>
                    <a:pt x="2920" y="14429"/>
                  </a:lnTo>
                  <a:lnTo>
                    <a:pt x="2555" y="14064"/>
                  </a:lnTo>
                  <a:lnTo>
                    <a:pt x="2385" y="13845"/>
                  </a:lnTo>
                  <a:lnTo>
                    <a:pt x="2239" y="13626"/>
                  </a:lnTo>
                  <a:lnTo>
                    <a:pt x="2409" y="13456"/>
                  </a:lnTo>
                  <a:lnTo>
                    <a:pt x="2555" y="13237"/>
                  </a:lnTo>
                  <a:lnTo>
                    <a:pt x="2799" y="12848"/>
                  </a:lnTo>
                  <a:lnTo>
                    <a:pt x="3212" y="12312"/>
                  </a:lnTo>
                  <a:lnTo>
                    <a:pt x="3626" y="11801"/>
                  </a:lnTo>
                  <a:lnTo>
                    <a:pt x="3626" y="11777"/>
                  </a:lnTo>
                  <a:lnTo>
                    <a:pt x="3723" y="11704"/>
                  </a:lnTo>
                  <a:lnTo>
                    <a:pt x="3748" y="11607"/>
                  </a:lnTo>
                  <a:lnTo>
                    <a:pt x="3772" y="11558"/>
                  </a:lnTo>
                  <a:lnTo>
                    <a:pt x="3748" y="11485"/>
                  </a:lnTo>
                  <a:lnTo>
                    <a:pt x="3723" y="11436"/>
                  </a:lnTo>
                  <a:lnTo>
                    <a:pt x="3675" y="11388"/>
                  </a:lnTo>
                  <a:lnTo>
                    <a:pt x="3529" y="11266"/>
                  </a:lnTo>
                  <a:lnTo>
                    <a:pt x="3407" y="11096"/>
                  </a:lnTo>
                  <a:lnTo>
                    <a:pt x="3164" y="10779"/>
                  </a:lnTo>
                  <a:lnTo>
                    <a:pt x="3018" y="10536"/>
                  </a:lnTo>
                  <a:lnTo>
                    <a:pt x="3018" y="10463"/>
                  </a:lnTo>
                  <a:lnTo>
                    <a:pt x="2993" y="10366"/>
                  </a:lnTo>
                  <a:lnTo>
                    <a:pt x="2945" y="10293"/>
                  </a:lnTo>
                  <a:lnTo>
                    <a:pt x="2872" y="10244"/>
                  </a:lnTo>
                  <a:lnTo>
                    <a:pt x="2774" y="10220"/>
                  </a:lnTo>
                  <a:lnTo>
                    <a:pt x="1704" y="10122"/>
                  </a:lnTo>
                  <a:lnTo>
                    <a:pt x="1144" y="10074"/>
                  </a:lnTo>
                  <a:lnTo>
                    <a:pt x="876" y="10025"/>
                  </a:lnTo>
                  <a:lnTo>
                    <a:pt x="633" y="9952"/>
                  </a:lnTo>
                  <a:lnTo>
                    <a:pt x="633" y="9830"/>
                  </a:lnTo>
                  <a:lnTo>
                    <a:pt x="609" y="9709"/>
                  </a:lnTo>
                  <a:lnTo>
                    <a:pt x="584" y="9587"/>
                  </a:lnTo>
                  <a:lnTo>
                    <a:pt x="560" y="9441"/>
                  </a:lnTo>
                  <a:lnTo>
                    <a:pt x="536" y="9052"/>
                  </a:lnTo>
                  <a:lnTo>
                    <a:pt x="560" y="8638"/>
                  </a:lnTo>
                  <a:lnTo>
                    <a:pt x="584" y="8395"/>
                  </a:lnTo>
                  <a:lnTo>
                    <a:pt x="609" y="8127"/>
                  </a:lnTo>
                  <a:lnTo>
                    <a:pt x="633" y="7835"/>
                  </a:lnTo>
                  <a:lnTo>
                    <a:pt x="633" y="7689"/>
                  </a:lnTo>
                  <a:lnTo>
                    <a:pt x="609" y="7567"/>
                  </a:lnTo>
                  <a:lnTo>
                    <a:pt x="803" y="7519"/>
                  </a:lnTo>
                  <a:lnTo>
                    <a:pt x="1217" y="7421"/>
                  </a:lnTo>
                  <a:lnTo>
                    <a:pt x="1095" y="7592"/>
                  </a:lnTo>
                  <a:lnTo>
                    <a:pt x="998" y="7762"/>
                  </a:lnTo>
                  <a:lnTo>
                    <a:pt x="876" y="8103"/>
                  </a:lnTo>
                  <a:lnTo>
                    <a:pt x="876" y="8151"/>
                  </a:lnTo>
                  <a:lnTo>
                    <a:pt x="876" y="8224"/>
                  </a:lnTo>
                  <a:lnTo>
                    <a:pt x="901" y="8273"/>
                  </a:lnTo>
                  <a:lnTo>
                    <a:pt x="925" y="8297"/>
                  </a:lnTo>
                  <a:lnTo>
                    <a:pt x="1022" y="8370"/>
                  </a:lnTo>
                  <a:lnTo>
                    <a:pt x="1144" y="8370"/>
                  </a:lnTo>
                  <a:lnTo>
                    <a:pt x="1193" y="8346"/>
                  </a:lnTo>
                  <a:lnTo>
                    <a:pt x="1217" y="8297"/>
                  </a:lnTo>
                  <a:lnTo>
                    <a:pt x="1290" y="8224"/>
                  </a:lnTo>
                  <a:lnTo>
                    <a:pt x="1363" y="7981"/>
                  </a:lnTo>
                  <a:lnTo>
                    <a:pt x="1460" y="7738"/>
                  </a:lnTo>
                  <a:lnTo>
                    <a:pt x="1558" y="7543"/>
                  </a:lnTo>
                  <a:lnTo>
                    <a:pt x="1655" y="7348"/>
                  </a:lnTo>
                  <a:lnTo>
                    <a:pt x="1850" y="7348"/>
                  </a:lnTo>
                  <a:lnTo>
                    <a:pt x="1752" y="7519"/>
                  </a:lnTo>
                  <a:lnTo>
                    <a:pt x="1655" y="7689"/>
                  </a:lnTo>
                  <a:lnTo>
                    <a:pt x="1606" y="7884"/>
                  </a:lnTo>
                  <a:lnTo>
                    <a:pt x="1558" y="8054"/>
                  </a:lnTo>
                  <a:lnTo>
                    <a:pt x="1558" y="8127"/>
                  </a:lnTo>
                  <a:lnTo>
                    <a:pt x="1558" y="8176"/>
                  </a:lnTo>
                  <a:lnTo>
                    <a:pt x="1606" y="8224"/>
                  </a:lnTo>
                  <a:lnTo>
                    <a:pt x="1655" y="8273"/>
                  </a:lnTo>
                  <a:lnTo>
                    <a:pt x="1728" y="8322"/>
                  </a:lnTo>
                  <a:lnTo>
                    <a:pt x="1801" y="8297"/>
                  </a:lnTo>
                  <a:lnTo>
                    <a:pt x="1898" y="8249"/>
                  </a:lnTo>
                  <a:lnTo>
                    <a:pt x="1923" y="8200"/>
                  </a:lnTo>
                  <a:lnTo>
                    <a:pt x="1947" y="8151"/>
                  </a:lnTo>
                  <a:lnTo>
                    <a:pt x="1996" y="7908"/>
                  </a:lnTo>
                  <a:lnTo>
                    <a:pt x="2093" y="7689"/>
                  </a:lnTo>
                  <a:lnTo>
                    <a:pt x="2166" y="7519"/>
                  </a:lnTo>
                  <a:lnTo>
                    <a:pt x="2239" y="7324"/>
                  </a:lnTo>
                  <a:lnTo>
                    <a:pt x="2409" y="7324"/>
                  </a:lnTo>
                  <a:lnTo>
                    <a:pt x="2361" y="7494"/>
                  </a:lnTo>
                  <a:lnTo>
                    <a:pt x="2239" y="7762"/>
                  </a:lnTo>
                  <a:lnTo>
                    <a:pt x="2215" y="7908"/>
                  </a:lnTo>
                  <a:lnTo>
                    <a:pt x="2190" y="8054"/>
                  </a:lnTo>
                  <a:lnTo>
                    <a:pt x="2215" y="8127"/>
                  </a:lnTo>
                  <a:lnTo>
                    <a:pt x="2239" y="8176"/>
                  </a:lnTo>
                  <a:lnTo>
                    <a:pt x="2288" y="8200"/>
                  </a:lnTo>
                  <a:lnTo>
                    <a:pt x="2336" y="8224"/>
                  </a:lnTo>
                  <a:lnTo>
                    <a:pt x="2385" y="8249"/>
                  </a:lnTo>
                  <a:lnTo>
                    <a:pt x="2434" y="8224"/>
                  </a:lnTo>
                  <a:lnTo>
                    <a:pt x="2482" y="8200"/>
                  </a:lnTo>
                  <a:lnTo>
                    <a:pt x="2507" y="8151"/>
                  </a:lnTo>
                  <a:lnTo>
                    <a:pt x="2555" y="8030"/>
                  </a:lnTo>
                  <a:lnTo>
                    <a:pt x="2580" y="7908"/>
                  </a:lnTo>
                  <a:lnTo>
                    <a:pt x="2628" y="7665"/>
                  </a:lnTo>
                  <a:lnTo>
                    <a:pt x="2677" y="7494"/>
                  </a:lnTo>
                  <a:lnTo>
                    <a:pt x="2701" y="7300"/>
                  </a:lnTo>
                  <a:lnTo>
                    <a:pt x="2847" y="7276"/>
                  </a:lnTo>
                  <a:lnTo>
                    <a:pt x="2920" y="7251"/>
                  </a:lnTo>
                  <a:lnTo>
                    <a:pt x="2969" y="7203"/>
                  </a:lnTo>
                  <a:lnTo>
                    <a:pt x="2993" y="7154"/>
                  </a:lnTo>
                  <a:lnTo>
                    <a:pt x="2993" y="7081"/>
                  </a:lnTo>
                  <a:lnTo>
                    <a:pt x="3042" y="7008"/>
                  </a:lnTo>
                  <a:lnTo>
                    <a:pt x="3066" y="6935"/>
                  </a:lnTo>
                  <a:lnTo>
                    <a:pt x="3066" y="6765"/>
                  </a:lnTo>
                  <a:lnTo>
                    <a:pt x="3115" y="6594"/>
                  </a:lnTo>
                  <a:lnTo>
                    <a:pt x="3212" y="6278"/>
                  </a:lnTo>
                  <a:lnTo>
                    <a:pt x="3456" y="5670"/>
                  </a:lnTo>
                  <a:lnTo>
                    <a:pt x="3553" y="5597"/>
                  </a:lnTo>
                  <a:lnTo>
                    <a:pt x="3602" y="5475"/>
                  </a:lnTo>
                  <a:lnTo>
                    <a:pt x="3602" y="5426"/>
                  </a:lnTo>
                  <a:lnTo>
                    <a:pt x="3602" y="5353"/>
                  </a:lnTo>
                  <a:lnTo>
                    <a:pt x="3577" y="5305"/>
                  </a:lnTo>
                  <a:lnTo>
                    <a:pt x="3529" y="5232"/>
                  </a:lnTo>
                  <a:lnTo>
                    <a:pt x="3139" y="4842"/>
                  </a:lnTo>
                  <a:lnTo>
                    <a:pt x="2799" y="4429"/>
                  </a:lnTo>
                  <a:lnTo>
                    <a:pt x="2434" y="4015"/>
                  </a:lnTo>
                  <a:lnTo>
                    <a:pt x="2069" y="3626"/>
                  </a:lnTo>
                  <a:lnTo>
                    <a:pt x="2263" y="3480"/>
                  </a:lnTo>
                  <a:lnTo>
                    <a:pt x="2458" y="3285"/>
                  </a:lnTo>
                  <a:lnTo>
                    <a:pt x="2799" y="2871"/>
                  </a:lnTo>
                  <a:lnTo>
                    <a:pt x="2993" y="2677"/>
                  </a:lnTo>
                  <a:lnTo>
                    <a:pt x="3164" y="2482"/>
                  </a:lnTo>
                  <a:lnTo>
                    <a:pt x="3383" y="2336"/>
                  </a:lnTo>
                  <a:lnTo>
                    <a:pt x="3504" y="2287"/>
                  </a:lnTo>
                  <a:lnTo>
                    <a:pt x="3626" y="2239"/>
                  </a:lnTo>
                  <a:lnTo>
                    <a:pt x="3723" y="2190"/>
                  </a:lnTo>
                  <a:lnTo>
                    <a:pt x="3577" y="2287"/>
                  </a:lnTo>
                  <a:lnTo>
                    <a:pt x="3431" y="2409"/>
                  </a:lnTo>
                  <a:lnTo>
                    <a:pt x="3261" y="2579"/>
                  </a:lnTo>
                  <a:lnTo>
                    <a:pt x="3188" y="2677"/>
                  </a:lnTo>
                  <a:lnTo>
                    <a:pt x="3139" y="2750"/>
                  </a:lnTo>
                  <a:lnTo>
                    <a:pt x="3091" y="2847"/>
                  </a:lnTo>
                  <a:lnTo>
                    <a:pt x="3091" y="2944"/>
                  </a:lnTo>
                  <a:lnTo>
                    <a:pt x="3115" y="3017"/>
                  </a:lnTo>
                  <a:lnTo>
                    <a:pt x="3164" y="3066"/>
                  </a:lnTo>
                  <a:lnTo>
                    <a:pt x="3212" y="3115"/>
                  </a:lnTo>
                  <a:lnTo>
                    <a:pt x="3310" y="3090"/>
                  </a:lnTo>
                  <a:lnTo>
                    <a:pt x="3383" y="3066"/>
                  </a:lnTo>
                  <a:lnTo>
                    <a:pt x="3431" y="3017"/>
                  </a:lnTo>
                  <a:lnTo>
                    <a:pt x="3553" y="2871"/>
                  </a:lnTo>
                  <a:lnTo>
                    <a:pt x="3675" y="2701"/>
                  </a:lnTo>
                  <a:lnTo>
                    <a:pt x="3845" y="2555"/>
                  </a:lnTo>
                  <a:lnTo>
                    <a:pt x="4064" y="2433"/>
                  </a:lnTo>
                  <a:lnTo>
                    <a:pt x="4161" y="2482"/>
                  </a:lnTo>
                  <a:lnTo>
                    <a:pt x="4015" y="2579"/>
                  </a:lnTo>
                  <a:lnTo>
                    <a:pt x="3894" y="2677"/>
                  </a:lnTo>
                  <a:lnTo>
                    <a:pt x="3772" y="2798"/>
                  </a:lnTo>
                  <a:lnTo>
                    <a:pt x="3650" y="2944"/>
                  </a:lnTo>
                  <a:lnTo>
                    <a:pt x="3602" y="3017"/>
                  </a:lnTo>
                  <a:lnTo>
                    <a:pt x="3577" y="3115"/>
                  </a:lnTo>
                  <a:lnTo>
                    <a:pt x="3553" y="3188"/>
                  </a:lnTo>
                  <a:lnTo>
                    <a:pt x="3553" y="3285"/>
                  </a:lnTo>
                  <a:lnTo>
                    <a:pt x="3577" y="3334"/>
                  </a:lnTo>
                  <a:lnTo>
                    <a:pt x="3602" y="3358"/>
                  </a:lnTo>
                  <a:lnTo>
                    <a:pt x="3675" y="3407"/>
                  </a:lnTo>
                  <a:lnTo>
                    <a:pt x="3772" y="3407"/>
                  </a:lnTo>
                  <a:lnTo>
                    <a:pt x="3869" y="3358"/>
                  </a:lnTo>
                  <a:lnTo>
                    <a:pt x="3942" y="3261"/>
                  </a:lnTo>
                  <a:lnTo>
                    <a:pt x="3991" y="3139"/>
                  </a:lnTo>
                  <a:lnTo>
                    <a:pt x="4088" y="3017"/>
                  </a:lnTo>
                  <a:lnTo>
                    <a:pt x="4210" y="2920"/>
                  </a:lnTo>
                  <a:lnTo>
                    <a:pt x="4453" y="2677"/>
                  </a:lnTo>
                  <a:lnTo>
                    <a:pt x="4551" y="2774"/>
                  </a:lnTo>
                  <a:lnTo>
                    <a:pt x="4697" y="2871"/>
                  </a:lnTo>
                  <a:lnTo>
                    <a:pt x="4453" y="3017"/>
                  </a:lnTo>
                  <a:lnTo>
                    <a:pt x="4259" y="3139"/>
                  </a:lnTo>
                  <a:lnTo>
                    <a:pt x="4064" y="3285"/>
                  </a:lnTo>
                  <a:lnTo>
                    <a:pt x="3894" y="3455"/>
                  </a:lnTo>
                  <a:lnTo>
                    <a:pt x="3845" y="3553"/>
                  </a:lnTo>
                  <a:lnTo>
                    <a:pt x="3796" y="3650"/>
                  </a:lnTo>
                  <a:lnTo>
                    <a:pt x="3796" y="3747"/>
                  </a:lnTo>
                  <a:lnTo>
                    <a:pt x="3821" y="3869"/>
                  </a:lnTo>
                  <a:lnTo>
                    <a:pt x="3894" y="3918"/>
                  </a:lnTo>
                  <a:lnTo>
                    <a:pt x="3967" y="3942"/>
                  </a:lnTo>
                  <a:lnTo>
                    <a:pt x="4064" y="3918"/>
                  </a:lnTo>
                  <a:lnTo>
                    <a:pt x="4088" y="3893"/>
                  </a:lnTo>
                  <a:lnTo>
                    <a:pt x="4113" y="3869"/>
                  </a:lnTo>
                  <a:lnTo>
                    <a:pt x="4210" y="3723"/>
                  </a:lnTo>
                  <a:lnTo>
                    <a:pt x="4307" y="3577"/>
                  </a:lnTo>
                  <a:lnTo>
                    <a:pt x="4429" y="3480"/>
                  </a:lnTo>
                  <a:lnTo>
                    <a:pt x="4575" y="3382"/>
                  </a:lnTo>
                  <a:lnTo>
                    <a:pt x="4794" y="3236"/>
                  </a:lnTo>
                  <a:lnTo>
                    <a:pt x="5013" y="3090"/>
                  </a:lnTo>
                  <a:lnTo>
                    <a:pt x="5305" y="3285"/>
                  </a:lnTo>
                  <a:lnTo>
                    <a:pt x="4989" y="3504"/>
                  </a:lnTo>
                  <a:lnTo>
                    <a:pt x="4843" y="3601"/>
                  </a:lnTo>
                  <a:lnTo>
                    <a:pt x="4697" y="3723"/>
                  </a:lnTo>
                  <a:lnTo>
                    <a:pt x="4551" y="3869"/>
                  </a:lnTo>
                  <a:lnTo>
                    <a:pt x="4526" y="3942"/>
                  </a:lnTo>
                  <a:lnTo>
                    <a:pt x="4502" y="4015"/>
                  </a:lnTo>
                  <a:lnTo>
                    <a:pt x="4526" y="4064"/>
                  </a:lnTo>
                  <a:lnTo>
                    <a:pt x="4551" y="4112"/>
                  </a:lnTo>
                  <a:lnTo>
                    <a:pt x="4599" y="4137"/>
                  </a:lnTo>
                  <a:lnTo>
                    <a:pt x="4672" y="4137"/>
                  </a:lnTo>
                  <a:lnTo>
                    <a:pt x="4721" y="4112"/>
                  </a:lnTo>
                  <a:lnTo>
                    <a:pt x="4770" y="4064"/>
                  </a:lnTo>
                  <a:lnTo>
                    <a:pt x="4867" y="3966"/>
                  </a:lnTo>
                  <a:lnTo>
                    <a:pt x="5013" y="3845"/>
                  </a:lnTo>
                  <a:lnTo>
                    <a:pt x="5183" y="3723"/>
                  </a:lnTo>
                  <a:lnTo>
                    <a:pt x="5354" y="3601"/>
                  </a:lnTo>
                  <a:lnTo>
                    <a:pt x="5548" y="3455"/>
                  </a:lnTo>
                  <a:lnTo>
                    <a:pt x="5597" y="3504"/>
                  </a:lnTo>
                  <a:lnTo>
                    <a:pt x="5694" y="3528"/>
                  </a:lnTo>
                  <a:lnTo>
                    <a:pt x="5767" y="3528"/>
                  </a:lnTo>
                  <a:lnTo>
                    <a:pt x="5840" y="3480"/>
                  </a:lnTo>
                  <a:lnTo>
                    <a:pt x="5889" y="3407"/>
                  </a:lnTo>
                  <a:lnTo>
                    <a:pt x="6181" y="3285"/>
                  </a:lnTo>
                  <a:lnTo>
                    <a:pt x="6449" y="3188"/>
                  </a:lnTo>
                  <a:lnTo>
                    <a:pt x="6765" y="3090"/>
                  </a:lnTo>
                  <a:lnTo>
                    <a:pt x="7033" y="3017"/>
                  </a:lnTo>
                  <a:lnTo>
                    <a:pt x="7106" y="2993"/>
                  </a:lnTo>
                  <a:lnTo>
                    <a:pt x="7154" y="2969"/>
                  </a:lnTo>
                  <a:lnTo>
                    <a:pt x="7203" y="2896"/>
                  </a:lnTo>
                  <a:lnTo>
                    <a:pt x="7227" y="2847"/>
                  </a:lnTo>
                  <a:lnTo>
                    <a:pt x="7276" y="2701"/>
                  </a:lnTo>
                  <a:lnTo>
                    <a:pt x="7325" y="2531"/>
                  </a:lnTo>
                  <a:lnTo>
                    <a:pt x="7373" y="2190"/>
                  </a:lnTo>
                  <a:lnTo>
                    <a:pt x="7398" y="1509"/>
                  </a:lnTo>
                  <a:lnTo>
                    <a:pt x="7495" y="998"/>
                  </a:lnTo>
                  <a:lnTo>
                    <a:pt x="7519" y="730"/>
                  </a:lnTo>
                  <a:lnTo>
                    <a:pt x="7519" y="608"/>
                  </a:lnTo>
                  <a:lnTo>
                    <a:pt x="7519" y="487"/>
                  </a:lnTo>
                  <a:close/>
                  <a:moveTo>
                    <a:pt x="8030" y="0"/>
                  </a:moveTo>
                  <a:lnTo>
                    <a:pt x="7641" y="49"/>
                  </a:lnTo>
                  <a:lnTo>
                    <a:pt x="7471" y="73"/>
                  </a:lnTo>
                  <a:lnTo>
                    <a:pt x="7300" y="122"/>
                  </a:lnTo>
                  <a:lnTo>
                    <a:pt x="7252" y="146"/>
                  </a:lnTo>
                  <a:lnTo>
                    <a:pt x="7203" y="195"/>
                  </a:lnTo>
                  <a:lnTo>
                    <a:pt x="7179" y="243"/>
                  </a:lnTo>
                  <a:lnTo>
                    <a:pt x="7179" y="292"/>
                  </a:lnTo>
                  <a:lnTo>
                    <a:pt x="7106" y="414"/>
                  </a:lnTo>
                  <a:lnTo>
                    <a:pt x="7033" y="535"/>
                  </a:lnTo>
                  <a:lnTo>
                    <a:pt x="6984" y="681"/>
                  </a:lnTo>
                  <a:lnTo>
                    <a:pt x="6960" y="827"/>
                  </a:lnTo>
                  <a:lnTo>
                    <a:pt x="6935" y="1168"/>
                  </a:lnTo>
                  <a:lnTo>
                    <a:pt x="6887" y="1436"/>
                  </a:lnTo>
                  <a:lnTo>
                    <a:pt x="6789" y="2020"/>
                  </a:lnTo>
                  <a:lnTo>
                    <a:pt x="6765" y="2312"/>
                  </a:lnTo>
                  <a:lnTo>
                    <a:pt x="6765" y="2604"/>
                  </a:lnTo>
                  <a:lnTo>
                    <a:pt x="6497" y="2701"/>
                  </a:lnTo>
                  <a:lnTo>
                    <a:pt x="6230" y="2798"/>
                  </a:lnTo>
                  <a:lnTo>
                    <a:pt x="5719" y="3042"/>
                  </a:lnTo>
                  <a:lnTo>
                    <a:pt x="4770" y="2385"/>
                  </a:lnTo>
                  <a:lnTo>
                    <a:pt x="4551" y="2214"/>
                  </a:lnTo>
                  <a:lnTo>
                    <a:pt x="4283" y="2020"/>
                  </a:lnTo>
                  <a:lnTo>
                    <a:pt x="4113" y="1922"/>
                  </a:lnTo>
                  <a:lnTo>
                    <a:pt x="3967" y="1874"/>
                  </a:lnTo>
                  <a:lnTo>
                    <a:pt x="3845" y="1825"/>
                  </a:lnTo>
                  <a:lnTo>
                    <a:pt x="3699" y="1825"/>
                  </a:lnTo>
                  <a:lnTo>
                    <a:pt x="3626" y="1776"/>
                  </a:lnTo>
                  <a:lnTo>
                    <a:pt x="3553" y="1776"/>
                  </a:lnTo>
                  <a:lnTo>
                    <a:pt x="3504" y="1801"/>
                  </a:lnTo>
                  <a:lnTo>
                    <a:pt x="3358" y="1849"/>
                  </a:lnTo>
                  <a:lnTo>
                    <a:pt x="3237" y="1898"/>
                  </a:lnTo>
                  <a:lnTo>
                    <a:pt x="2993" y="2068"/>
                  </a:lnTo>
                  <a:lnTo>
                    <a:pt x="2774" y="2287"/>
                  </a:lnTo>
                  <a:lnTo>
                    <a:pt x="2580" y="2506"/>
                  </a:lnTo>
                  <a:lnTo>
                    <a:pt x="2117" y="2969"/>
                  </a:lnTo>
                  <a:lnTo>
                    <a:pt x="1923" y="3212"/>
                  </a:lnTo>
                  <a:lnTo>
                    <a:pt x="1728" y="3455"/>
                  </a:lnTo>
                  <a:lnTo>
                    <a:pt x="1655" y="3504"/>
                  </a:lnTo>
                  <a:lnTo>
                    <a:pt x="1606" y="3553"/>
                  </a:lnTo>
                  <a:lnTo>
                    <a:pt x="1582" y="3601"/>
                  </a:lnTo>
                  <a:lnTo>
                    <a:pt x="1606" y="3699"/>
                  </a:lnTo>
                  <a:lnTo>
                    <a:pt x="1728" y="3942"/>
                  </a:lnTo>
                  <a:lnTo>
                    <a:pt x="1898" y="4161"/>
                  </a:lnTo>
                  <a:lnTo>
                    <a:pt x="2263" y="4599"/>
                  </a:lnTo>
                  <a:lnTo>
                    <a:pt x="2628" y="5110"/>
                  </a:lnTo>
                  <a:lnTo>
                    <a:pt x="2847" y="5329"/>
                  </a:lnTo>
                  <a:lnTo>
                    <a:pt x="3066" y="5548"/>
                  </a:lnTo>
                  <a:lnTo>
                    <a:pt x="2969" y="5670"/>
                  </a:lnTo>
                  <a:lnTo>
                    <a:pt x="2920" y="5791"/>
                  </a:lnTo>
                  <a:lnTo>
                    <a:pt x="2799" y="6035"/>
                  </a:lnTo>
                  <a:lnTo>
                    <a:pt x="2653" y="6400"/>
                  </a:lnTo>
                  <a:lnTo>
                    <a:pt x="2604" y="6594"/>
                  </a:lnTo>
                  <a:lnTo>
                    <a:pt x="2580" y="6813"/>
                  </a:lnTo>
                  <a:lnTo>
                    <a:pt x="2288" y="6813"/>
                  </a:lnTo>
                  <a:lnTo>
                    <a:pt x="1971" y="6838"/>
                  </a:lnTo>
                  <a:lnTo>
                    <a:pt x="1387" y="6935"/>
                  </a:lnTo>
                  <a:lnTo>
                    <a:pt x="1144" y="6984"/>
                  </a:lnTo>
                  <a:lnTo>
                    <a:pt x="828" y="7057"/>
                  </a:lnTo>
                  <a:lnTo>
                    <a:pt x="682" y="7105"/>
                  </a:lnTo>
                  <a:lnTo>
                    <a:pt x="536" y="7178"/>
                  </a:lnTo>
                  <a:lnTo>
                    <a:pt x="438" y="7251"/>
                  </a:lnTo>
                  <a:lnTo>
                    <a:pt x="365" y="7348"/>
                  </a:lnTo>
                  <a:lnTo>
                    <a:pt x="292" y="7373"/>
                  </a:lnTo>
                  <a:lnTo>
                    <a:pt x="244" y="7397"/>
                  </a:lnTo>
                  <a:lnTo>
                    <a:pt x="195" y="7446"/>
                  </a:lnTo>
                  <a:lnTo>
                    <a:pt x="171" y="7494"/>
                  </a:lnTo>
                  <a:lnTo>
                    <a:pt x="122" y="7640"/>
                  </a:lnTo>
                  <a:lnTo>
                    <a:pt x="98" y="7932"/>
                  </a:lnTo>
                  <a:lnTo>
                    <a:pt x="25" y="8857"/>
                  </a:lnTo>
                  <a:lnTo>
                    <a:pt x="0" y="9149"/>
                  </a:lnTo>
                  <a:lnTo>
                    <a:pt x="25" y="9514"/>
                  </a:lnTo>
                  <a:lnTo>
                    <a:pt x="49" y="9709"/>
                  </a:lnTo>
                  <a:lnTo>
                    <a:pt x="98" y="9879"/>
                  </a:lnTo>
                  <a:lnTo>
                    <a:pt x="171" y="10001"/>
                  </a:lnTo>
                  <a:lnTo>
                    <a:pt x="219" y="10049"/>
                  </a:lnTo>
                  <a:lnTo>
                    <a:pt x="268" y="10098"/>
                  </a:lnTo>
                  <a:lnTo>
                    <a:pt x="268" y="10171"/>
                  </a:lnTo>
                  <a:lnTo>
                    <a:pt x="292" y="10220"/>
                  </a:lnTo>
                  <a:lnTo>
                    <a:pt x="317" y="10268"/>
                  </a:lnTo>
                  <a:lnTo>
                    <a:pt x="390" y="10317"/>
                  </a:lnTo>
                  <a:lnTo>
                    <a:pt x="633" y="10414"/>
                  </a:lnTo>
                  <a:lnTo>
                    <a:pt x="925" y="10487"/>
                  </a:lnTo>
                  <a:lnTo>
                    <a:pt x="1193" y="10560"/>
                  </a:lnTo>
                  <a:lnTo>
                    <a:pt x="1485" y="10609"/>
                  </a:lnTo>
                  <a:lnTo>
                    <a:pt x="2069" y="10658"/>
                  </a:lnTo>
                  <a:lnTo>
                    <a:pt x="2653" y="10706"/>
                  </a:lnTo>
                  <a:lnTo>
                    <a:pt x="2750" y="10877"/>
                  </a:lnTo>
                  <a:lnTo>
                    <a:pt x="2823" y="11047"/>
                  </a:lnTo>
                  <a:lnTo>
                    <a:pt x="3018" y="11363"/>
                  </a:lnTo>
                  <a:lnTo>
                    <a:pt x="3261" y="11655"/>
                  </a:lnTo>
                  <a:lnTo>
                    <a:pt x="3066" y="11850"/>
                  </a:lnTo>
                  <a:lnTo>
                    <a:pt x="2872" y="12045"/>
                  </a:lnTo>
                  <a:lnTo>
                    <a:pt x="2507" y="12483"/>
                  </a:lnTo>
                  <a:lnTo>
                    <a:pt x="2117" y="12994"/>
                  </a:lnTo>
                  <a:lnTo>
                    <a:pt x="1947" y="13213"/>
                  </a:lnTo>
                  <a:lnTo>
                    <a:pt x="1874" y="13334"/>
                  </a:lnTo>
                  <a:lnTo>
                    <a:pt x="1825" y="13456"/>
                  </a:lnTo>
                  <a:lnTo>
                    <a:pt x="1825" y="13553"/>
                  </a:lnTo>
                  <a:lnTo>
                    <a:pt x="1850" y="13626"/>
                  </a:lnTo>
                  <a:lnTo>
                    <a:pt x="1850" y="13748"/>
                  </a:lnTo>
                  <a:lnTo>
                    <a:pt x="1874" y="13894"/>
                  </a:lnTo>
                  <a:lnTo>
                    <a:pt x="1947" y="14016"/>
                  </a:lnTo>
                  <a:lnTo>
                    <a:pt x="2020" y="14162"/>
                  </a:lnTo>
                  <a:lnTo>
                    <a:pt x="2215" y="14381"/>
                  </a:lnTo>
                  <a:lnTo>
                    <a:pt x="2385" y="14600"/>
                  </a:lnTo>
                  <a:lnTo>
                    <a:pt x="2653" y="14867"/>
                  </a:lnTo>
                  <a:lnTo>
                    <a:pt x="2920" y="15135"/>
                  </a:lnTo>
                  <a:lnTo>
                    <a:pt x="3188" y="15378"/>
                  </a:lnTo>
                  <a:lnTo>
                    <a:pt x="3504" y="15597"/>
                  </a:lnTo>
                  <a:lnTo>
                    <a:pt x="3553" y="15646"/>
                  </a:lnTo>
                  <a:lnTo>
                    <a:pt x="3675" y="15646"/>
                  </a:lnTo>
                  <a:lnTo>
                    <a:pt x="3723" y="15621"/>
                  </a:lnTo>
                  <a:lnTo>
                    <a:pt x="3845" y="15646"/>
                  </a:lnTo>
                  <a:lnTo>
                    <a:pt x="3967" y="15621"/>
                  </a:lnTo>
                  <a:lnTo>
                    <a:pt x="4113" y="15573"/>
                  </a:lnTo>
                  <a:lnTo>
                    <a:pt x="4234" y="15524"/>
                  </a:lnTo>
                  <a:lnTo>
                    <a:pt x="4478" y="15378"/>
                  </a:lnTo>
                  <a:lnTo>
                    <a:pt x="4697" y="15232"/>
                  </a:lnTo>
                  <a:lnTo>
                    <a:pt x="4964" y="14989"/>
                  </a:lnTo>
                  <a:lnTo>
                    <a:pt x="5232" y="14746"/>
                  </a:lnTo>
                  <a:lnTo>
                    <a:pt x="5743" y="14210"/>
                  </a:lnTo>
                  <a:lnTo>
                    <a:pt x="5865" y="14308"/>
                  </a:lnTo>
                  <a:lnTo>
                    <a:pt x="5986" y="14381"/>
                  </a:lnTo>
                  <a:lnTo>
                    <a:pt x="6254" y="14502"/>
                  </a:lnTo>
                  <a:lnTo>
                    <a:pt x="6595" y="14648"/>
                  </a:lnTo>
                  <a:lnTo>
                    <a:pt x="6789" y="14697"/>
                  </a:lnTo>
                  <a:lnTo>
                    <a:pt x="6887" y="14721"/>
                  </a:lnTo>
                  <a:lnTo>
                    <a:pt x="6984" y="14721"/>
                  </a:lnTo>
                  <a:lnTo>
                    <a:pt x="7033" y="14940"/>
                  </a:lnTo>
                  <a:lnTo>
                    <a:pt x="7081" y="15135"/>
                  </a:lnTo>
                  <a:lnTo>
                    <a:pt x="7154" y="15573"/>
                  </a:lnTo>
                  <a:lnTo>
                    <a:pt x="7203" y="16035"/>
                  </a:lnTo>
                  <a:lnTo>
                    <a:pt x="7203" y="16278"/>
                  </a:lnTo>
                  <a:lnTo>
                    <a:pt x="7203" y="16546"/>
                  </a:lnTo>
                  <a:lnTo>
                    <a:pt x="7227" y="16692"/>
                  </a:lnTo>
                  <a:lnTo>
                    <a:pt x="7252" y="16814"/>
                  </a:lnTo>
                  <a:lnTo>
                    <a:pt x="7325" y="16911"/>
                  </a:lnTo>
                  <a:lnTo>
                    <a:pt x="7398" y="16984"/>
                  </a:lnTo>
                  <a:lnTo>
                    <a:pt x="7422" y="17008"/>
                  </a:lnTo>
                  <a:lnTo>
                    <a:pt x="7471" y="17057"/>
                  </a:lnTo>
                  <a:lnTo>
                    <a:pt x="7568" y="17130"/>
                  </a:lnTo>
                  <a:lnTo>
                    <a:pt x="7690" y="17179"/>
                  </a:lnTo>
                  <a:lnTo>
                    <a:pt x="7811" y="17203"/>
                  </a:lnTo>
                  <a:lnTo>
                    <a:pt x="7957" y="17227"/>
                  </a:lnTo>
                  <a:lnTo>
                    <a:pt x="8249" y="17227"/>
                  </a:lnTo>
                  <a:lnTo>
                    <a:pt x="8492" y="17203"/>
                  </a:lnTo>
                  <a:lnTo>
                    <a:pt x="9198" y="17179"/>
                  </a:lnTo>
                  <a:lnTo>
                    <a:pt x="9904" y="17154"/>
                  </a:lnTo>
                  <a:lnTo>
                    <a:pt x="10001" y="17130"/>
                  </a:lnTo>
                  <a:lnTo>
                    <a:pt x="10098" y="17081"/>
                  </a:lnTo>
                  <a:lnTo>
                    <a:pt x="10147" y="16984"/>
                  </a:lnTo>
                  <a:lnTo>
                    <a:pt x="10147" y="16887"/>
                  </a:lnTo>
                  <a:lnTo>
                    <a:pt x="10171" y="16862"/>
                  </a:lnTo>
                  <a:lnTo>
                    <a:pt x="10269" y="16741"/>
                  </a:lnTo>
                  <a:lnTo>
                    <a:pt x="10317" y="16619"/>
                  </a:lnTo>
                  <a:lnTo>
                    <a:pt x="10366" y="16473"/>
                  </a:lnTo>
                  <a:lnTo>
                    <a:pt x="10390" y="16327"/>
                  </a:lnTo>
                  <a:lnTo>
                    <a:pt x="10463" y="15719"/>
                  </a:lnTo>
                  <a:lnTo>
                    <a:pt x="10561" y="15159"/>
                  </a:lnTo>
                  <a:lnTo>
                    <a:pt x="10561" y="14892"/>
                  </a:lnTo>
                  <a:lnTo>
                    <a:pt x="10561" y="14600"/>
                  </a:lnTo>
                  <a:lnTo>
                    <a:pt x="10707" y="14624"/>
                  </a:lnTo>
                  <a:lnTo>
                    <a:pt x="10877" y="14600"/>
                  </a:lnTo>
                  <a:lnTo>
                    <a:pt x="11169" y="14527"/>
                  </a:lnTo>
                  <a:lnTo>
                    <a:pt x="11291" y="14502"/>
                  </a:lnTo>
                  <a:lnTo>
                    <a:pt x="11437" y="14429"/>
                  </a:lnTo>
                  <a:lnTo>
                    <a:pt x="11583" y="14356"/>
                  </a:lnTo>
                  <a:lnTo>
                    <a:pt x="11680" y="14235"/>
                  </a:lnTo>
                  <a:lnTo>
                    <a:pt x="11826" y="14405"/>
                  </a:lnTo>
                  <a:lnTo>
                    <a:pt x="11996" y="14527"/>
                  </a:lnTo>
                  <a:lnTo>
                    <a:pt x="12313" y="14770"/>
                  </a:lnTo>
                  <a:lnTo>
                    <a:pt x="12897" y="15208"/>
                  </a:lnTo>
                  <a:lnTo>
                    <a:pt x="13505" y="15621"/>
                  </a:lnTo>
                  <a:lnTo>
                    <a:pt x="13578" y="15646"/>
                  </a:lnTo>
                  <a:lnTo>
                    <a:pt x="13651" y="15670"/>
                  </a:lnTo>
                  <a:lnTo>
                    <a:pt x="13724" y="15646"/>
                  </a:lnTo>
                  <a:lnTo>
                    <a:pt x="13797" y="15621"/>
                  </a:lnTo>
                  <a:lnTo>
                    <a:pt x="13846" y="15597"/>
                  </a:lnTo>
                  <a:lnTo>
                    <a:pt x="13870" y="15524"/>
                  </a:lnTo>
                  <a:lnTo>
                    <a:pt x="13919" y="15476"/>
                  </a:lnTo>
                  <a:lnTo>
                    <a:pt x="13919" y="15403"/>
                  </a:lnTo>
                  <a:lnTo>
                    <a:pt x="14138" y="15232"/>
                  </a:lnTo>
                  <a:lnTo>
                    <a:pt x="14332" y="15038"/>
                  </a:lnTo>
                  <a:lnTo>
                    <a:pt x="14722" y="14624"/>
                  </a:lnTo>
                  <a:lnTo>
                    <a:pt x="15208" y="14162"/>
                  </a:lnTo>
                  <a:lnTo>
                    <a:pt x="15427" y="13894"/>
                  </a:lnTo>
                  <a:lnTo>
                    <a:pt x="15622" y="13651"/>
                  </a:lnTo>
                  <a:lnTo>
                    <a:pt x="15671" y="13553"/>
                  </a:lnTo>
                  <a:lnTo>
                    <a:pt x="15671" y="13480"/>
                  </a:lnTo>
                  <a:lnTo>
                    <a:pt x="15695" y="13383"/>
                  </a:lnTo>
                  <a:lnTo>
                    <a:pt x="15671" y="13261"/>
                  </a:lnTo>
                  <a:lnTo>
                    <a:pt x="15500" y="12969"/>
                  </a:lnTo>
                  <a:lnTo>
                    <a:pt x="15330" y="12702"/>
                  </a:lnTo>
                  <a:lnTo>
                    <a:pt x="14941" y="12191"/>
                  </a:lnTo>
                  <a:lnTo>
                    <a:pt x="14795" y="11996"/>
                  </a:lnTo>
                  <a:lnTo>
                    <a:pt x="14649" y="11801"/>
                  </a:lnTo>
                  <a:lnTo>
                    <a:pt x="14454" y="11655"/>
                  </a:lnTo>
                  <a:lnTo>
                    <a:pt x="14259" y="11509"/>
                  </a:lnTo>
                  <a:lnTo>
                    <a:pt x="14430" y="11266"/>
                  </a:lnTo>
                  <a:lnTo>
                    <a:pt x="14576" y="10998"/>
                  </a:lnTo>
                  <a:lnTo>
                    <a:pt x="14673" y="10706"/>
                  </a:lnTo>
                  <a:lnTo>
                    <a:pt x="14722" y="10414"/>
                  </a:lnTo>
                  <a:lnTo>
                    <a:pt x="14843" y="10463"/>
                  </a:lnTo>
                  <a:lnTo>
                    <a:pt x="14965" y="10463"/>
                  </a:lnTo>
                  <a:lnTo>
                    <a:pt x="15257" y="10487"/>
                  </a:lnTo>
                  <a:lnTo>
                    <a:pt x="15768" y="10439"/>
                  </a:lnTo>
                  <a:lnTo>
                    <a:pt x="16352" y="10414"/>
                  </a:lnTo>
                  <a:lnTo>
                    <a:pt x="16619" y="10390"/>
                  </a:lnTo>
                  <a:lnTo>
                    <a:pt x="16911" y="10366"/>
                  </a:lnTo>
                  <a:lnTo>
                    <a:pt x="16984" y="10341"/>
                  </a:lnTo>
                  <a:lnTo>
                    <a:pt x="17057" y="10293"/>
                  </a:lnTo>
                  <a:lnTo>
                    <a:pt x="17082" y="10220"/>
                  </a:lnTo>
                  <a:lnTo>
                    <a:pt x="17106" y="10171"/>
                  </a:lnTo>
                  <a:lnTo>
                    <a:pt x="17179" y="10122"/>
                  </a:lnTo>
                  <a:lnTo>
                    <a:pt x="17252" y="10074"/>
                  </a:lnTo>
                  <a:lnTo>
                    <a:pt x="17301" y="10001"/>
                  </a:lnTo>
                  <a:lnTo>
                    <a:pt x="17301" y="9928"/>
                  </a:lnTo>
                  <a:lnTo>
                    <a:pt x="17301" y="8784"/>
                  </a:lnTo>
                  <a:lnTo>
                    <a:pt x="17301" y="8224"/>
                  </a:lnTo>
                  <a:lnTo>
                    <a:pt x="17252" y="7665"/>
                  </a:lnTo>
                  <a:lnTo>
                    <a:pt x="17228" y="7567"/>
                  </a:lnTo>
                  <a:lnTo>
                    <a:pt x="17155" y="7519"/>
                  </a:lnTo>
                  <a:lnTo>
                    <a:pt x="17082" y="7470"/>
                  </a:lnTo>
                  <a:lnTo>
                    <a:pt x="17009" y="7446"/>
                  </a:lnTo>
                  <a:lnTo>
                    <a:pt x="16960" y="7300"/>
                  </a:lnTo>
                  <a:lnTo>
                    <a:pt x="16863" y="7203"/>
                  </a:lnTo>
                  <a:lnTo>
                    <a:pt x="16741" y="7130"/>
                  </a:lnTo>
                  <a:lnTo>
                    <a:pt x="16619" y="7057"/>
                  </a:lnTo>
                  <a:lnTo>
                    <a:pt x="16473" y="7008"/>
                  </a:lnTo>
                  <a:lnTo>
                    <a:pt x="16303" y="6984"/>
                  </a:lnTo>
                  <a:lnTo>
                    <a:pt x="16035" y="6935"/>
                  </a:lnTo>
                  <a:lnTo>
                    <a:pt x="15427" y="6862"/>
                  </a:lnTo>
                  <a:lnTo>
                    <a:pt x="15087" y="6838"/>
                  </a:lnTo>
                  <a:lnTo>
                    <a:pt x="14795" y="6838"/>
                  </a:lnTo>
                  <a:lnTo>
                    <a:pt x="14770" y="6667"/>
                  </a:lnTo>
                  <a:lnTo>
                    <a:pt x="14770" y="6521"/>
                  </a:lnTo>
                  <a:lnTo>
                    <a:pt x="14697" y="6181"/>
                  </a:lnTo>
                  <a:lnTo>
                    <a:pt x="14673" y="6010"/>
                  </a:lnTo>
                  <a:lnTo>
                    <a:pt x="14600" y="5816"/>
                  </a:lnTo>
                  <a:lnTo>
                    <a:pt x="14527" y="5621"/>
                  </a:lnTo>
                  <a:lnTo>
                    <a:pt x="14430" y="5451"/>
                  </a:lnTo>
                  <a:lnTo>
                    <a:pt x="14576" y="5256"/>
                  </a:lnTo>
                  <a:lnTo>
                    <a:pt x="14697" y="5086"/>
                  </a:lnTo>
                  <a:lnTo>
                    <a:pt x="15111" y="4477"/>
                  </a:lnTo>
                  <a:lnTo>
                    <a:pt x="15354" y="4185"/>
                  </a:lnTo>
                  <a:lnTo>
                    <a:pt x="15598" y="3893"/>
                  </a:lnTo>
                  <a:lnTo>
                    <a:pt x="15646" y="3845"/>
                  </a:lnTo>
                  <a:lnTo>
                    <a:pt x="15671" y="3796"/>
                  </a:lnTo>
                  <a:lnTo>
                    <a:pt x="15671" y="3723"/>
                  </a:lnTo>
                  <a:lnTo>
                    <a:pt x="15671" y="3650"/>
                  </a:lnTo>
                  <a:lnTo>
                    <a:pt x="15646" y="3601"/>
                  </a:lnTo>
                  <a:lnTo>
                    <a:pt x="15646" y="3528"/>
                  </a:lnTo>
                  <a:lnTo>
                    <a:pt x="15646" y="3431"/>
                  </a:lnTo>
                  <a:lnTo>
                    <a:pt x="15622" y="3382"/>
                  </a:lnTo>
                  <a:lnTo>
                    <a:pt x="15549" y="3236"/>
                  </a:lnTo>
                  <a:lnTo>
                    <a:pt x="15354" y="2993"/>
                  </a:lnTo>
                  <a:lnTo>
                    <a:pt x="15062" y="2677"/>
                  </a:lnTo>
                  <a:lnTo>
                    <a:pt x="14746" y="2385"/>
                  </a:lnTo>
                  <a:lnTo>
                    <a:pt x="14503" y="2190"/>
                  </a:lnTo>
                  <a:lnTo>
                    <a:pt x="14235" y="1971"/>
                  </a:lnTo>
                  <a:lnTo>
                    <a:pt x="14065" y="1874"/>
                  </a:lnTo>
                  <a:lnTo>
                    <a:pt x="13919" y="1825"/>
                  </a:lnTo>
                  <a:lnTo>
                    <a:pt x="13748" y="1801"/>
                  </a:lnTo>
                  <a:lnTo>
                    <a:pt x="13554" y="1801"/>
                  </a:lnTo>
                  <a:lnTo>
                    <a:pt x="13481" y="1825"/>
                  </a:lnTo>
                  <a:lnTo>
                    <a:pt x="13189" y="1971"/>
                  </a:lnTo>
                  <a:lnTo>
                    <a:pt x="12921" y="2117"/>
                  </a:lnTo>
                  <a:lnTo>
                    <a:pt x="12653" y="2312"/>
                  </a:lnTo>
                  <a:lnTo>
                    <a:pt x="12410" y="2506"/>
                  </a:lnTo>
                  <a:lnTo>
                    <a:pt x="12094" y="2725"/>
                  </a:lnTo>
                  <a:lnTo>
                    <a:pt x="11923" y="2847"/>
                  </a:lnTo>
                  <a:lnTo>
                    <a:pt x="11777" y="2993"/>
                  </a:lnTo>
                  <a:lnTo>
                    <a:pt x="11558" y="2847"/>
                  </a:lnTo>
                  <a:lnTo>
                    <a:pt x="11291" y="2750"/>
                  </a:lnTo>
                  <a:lnTo>
                    <a:pt x="11023" y="2652"/>
                  </a:lnTo>
                  <a:lnTo>
                    <a:pt x="10755" y="2628"/>
                  </a:lnTo>
                  <a:lnTo>
                    <a:pt x="10755" y="2604"/>
                  </a:lnTo>
                  <a:lnTo>
                    <a:pt x="10682" y="2458"/>
                  </a:lnTo>
                  <a:lnTo>
                    <a:pt x="10634" y="2287"/>
                  </a:lnTo>
                  <a:lnTo>
                    <a:pt x="10561" y="1922"/>
                  </a:lnTo>
                  <a:lnTo>
                    <a:pt x="10585" y="1922"/>
                  </a:lnTo>
                  <a:lnTo>
                    <a:pt x="10609" y="1874"/>
                  </a:lnTo>
                  <a:lnTo>
                    <a:pt x="10609" y="1825"/>
                  </a:lnTo>
                  <a:lnTo>
                    <a:pt x="10585" y="1752"/>
                  </a:lnTo>
                  <a:lnTo>
                    <a:pt x="10536" y="1703"/>
                  </a:lnTo>
                  <a:lnTo>
                    <a:pt x="10463" y="1095"/>
                  </a:lnTo>
                  <a:lnTo>
                    <a:pt x="10439" y="779"/>
                  </a:lnTo>
                  <a:lnTo>
                    <a:pt x="10366" y="487"/>
                  </a:lnTo>
                  <a:lnTo>
                    <a:pt x="10390" y="438"/>
                  </a:lnTo>
                  <a:lnTo>
                    <a:pt x="10415" y="389"/>
                  </a:lnTo>
                  <a:lnTo>
                    <a:pt x="10439" y="316"/>
                  </a:lnTo>
                  <a:lnTo>
                    <a:pt x="10415" y="268"/>
                  </a:lnTo>
                  <a:lnTo>
                    <a:pt x="10390" y="195"/>
                  </a:lnTo>
                  <a:lnTo>
                    <a:pt x="10342" y="146"/>
                  </a:lnTo>
                  <a:lnTo>
                    <a:pt x="10293" y="122"/>
                  </a:lnTo>
                  <a:lnTo>
                    <a:pt x="10196" y="97"/>
                  </a:lnTo>
                  <a:lnTo>
                    <a:pt x="9855" y="73"/>
                  </a:lnTo>
                  <a:lnTo>
                    <a:pt x="9490" y="49"/>
                  </a:lnTo>
                  <a:lnTo>
                    <a:pt x="8760" y="49"/>
                  </a:lnTo>
                  <a:lnTo>
                    <a:pt x="8395" y="24"/>
                  </a:lnTo>
                  <a:lnTo>
                    <a:pt x="8030" y="0"/>
                  </a:lnTo>
                  <a:close/>
                </a:path>
              </a:pathLst>
            </a:custGeom>
            <a:solidFill>
              <a:srgbClr val="DB32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DESCENDANT SELECTOR</a:t>
            </a:r>
          </a:p>
        </p:txBody>
      </p:sp>
      <p:sp>
        <p:nvSpPr>
          <p:cNvPr id="965" name="Shape 965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Seleciona todos os elementos descendentes</a:t>
            </a:r>
          </a:p>
        </p:txBody>
      </p:sp>
      <p:sp>
        <p:nvSpPr>
          <p:cNvPr id="966" name="Shape 966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utilizado para fazer uma seleção mais específica</a:t>
            </a:r>
          </a:p>
        </p:txBody>
      </p:sp>
      <p:sp>
        <p:nvSpPr>
          <p:cNvPr id="967" name="Shape 967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importa o grau de "parentesco"</a:t>
            </a:r>
          </a:p>
        </p:txBody>
      </p:sp>
      <p:sp>
        <p:nvSpPr>
          <p:cNvPr id="968" name="Shape 968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representado por seletor seletor (com um espaço entre eles)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70" name="Shape 970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1" name="Shape 971"/>
          <p:cNvSpPr txBox="1"/>
          <p:nvPr/>
        </p:nvSpPr>
        <p:spPr>
          <a:xfrm>
            <a:off x="5177600" y="2387250"/>
            <a:ext cx="27447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h1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yellowgreen;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72" name="Shape 972"/>
          <p:cNvSpPr/>
          <p:nvPr/>
        </p:nvSpPr>
        <p:spPr>
          <a:xfrm>
            <a:off x="4409503" y="1545036"/>
            <a:ext cx="488047" cy="314840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CHILD SELECTOR</a:t>
            </a:r>
          </a:p>
        </p:txBody>
      </p:sp>
      <p:sp>
        <p:nvSpPr>
          <p:cNvPr id="978" name="Shape 978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Faz a seleção somente do elemento filho</a:t>
            </a:r>
          </a:p>
        </p:txBody>
      </p:sp>
      <p:sp>
        <p:nvSpPr>
          <p:cNvPr id="979" name="Shape 979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Não atinge elementos netos e bisnetos</a:t>
            </a:r>
          </a:p>
        </p:txBody>
      </p:sp>
      <p:sp>
        <p:nvSpPr>
          <p:cNvPr id="980" name="Shape 980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Aplica estilo somente a alguma tag filha direta</a:t>
            </a:r>
          </a:p>
        </p:txBody>
      </p:sp>
      <p:sp>
        <p:nvSpPr>
          <p:cNvPr id="981" name="Shape 981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representado por seletor &gt; seletor (com o símbolo de maior entre os dois seletores)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83" name="Shape 983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4" name="Shape 984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h1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red;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85" name="Shape 985"/>
          <p:cNvSpPr/>
          <p:nvPr/>
        </p:nvSpPr>
        <p:spPr>
          <a:xfrm>
            <a:off x="4429062" y="1416620"/>
            <a:ext cx="448916" cy="475332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ATTRIBUTE SELECTOR</a:t>
            </a:r>
          </a:p>
        </p:txBody>
      </p:sp>
      <p:sp>
        <p:nvSpPr>
          <p:cNvPr id="991" name="Shape 991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Possível fazer a seleção através do atributo do elemento</a:t>
            </a:r>
          </a:p>
        </p:txBody>
      </p:sp>
      <p:sp>
        <p:nvSpPr>
          <p:cNvPr id="992" name="Shape 992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 artifícios que permitem a seleção do atributo de uma forma mais específica</a:t>
            </a:r>
          </a:p>
        </p:txBody>
      </p:sp>
      <p:sp>
        <p:nvSpPr>
          <p:cNvPr id="993" name="Shape 993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selecionar somente o atributo ou a tag + o atributo</a:t>
            </a:r>
          </a:p>
        </p:txBody>
      </p:sp>
      <p:sp>
        <p:nvSpPr>
          <p:cNvPr id="994" name="Shape 994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representado pelo uso de colchetes</a:t>
            </a:r>
          </a:p>
        </p:txBody>
      </p:sp>
      <p:sp>
        <p:nvSpPr>
          <p:cNvPr id="995" name="Shape 995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996" name="Shape 996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97" name="Shape 997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red;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998" name="Shape 998"/>
          <p:cNvSpPr/>
          <p:nvPr/>
        </p:nvSpPr>
        <p:spPr>
          <a:xfrm>
            <a:off x="4429050" y="1627404"/>
            <a:ext cx="448912" cy="250575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PSEUDO-CLASS</a:t>
            </a:r>
          </a:p>
        </p:txBody>
      </p:sp>
      <p:sp>
        <p:nvSpPr>
          <p:cNvPr id="1004" name="Shape 1004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Pseudo-class nos permite selecionar um estado específico daquele elemento</a:t>
            </a:r>
          </a:p>
        </p:txBody>
      </p:sp>
      <p:sp>
        <p:nvSpPr>
          <p:cNvPr id="1005" name="Shape 1005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Algumas pseudo-class podem ser utilizadas em outras tags</a:t>
            </a:r>
          </a:p>
        </p:txBody>
      </p:sp>
      <p:sp>
        <p:nvSpPr>
          <p:cNvPr id="1006" name="Shape 1006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As pseudo-class podem ser utilizadas para links ou inputs</a:t>
            </a:r>
          </a:p>
        </p:txBody>
      </p:sp>
      <p:sp>
        <p:nvSpPr>
          <p:cNvPr id="1007" name="Shape 1007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representado pelo uso de dois pontos</a:t>
            </a:r>
          </a:p>
        </p:txBody>
      </p:sp>
      <p:sp>
        <p:nvSpPr>
          <p:cNvPr id="1008" name="Shape 1008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009" name="Shape 1009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0" name="Shape 1010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:hover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red;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11" name="Shape 1011"/>
          <p:cNvSpPr/>
          <p:nvPr/>
        </p:nvSpPr>
        <p:spPr>
          <a:xfrm>
            <a:off x="4467994" y="1426111"/>
            <a:ext cx="364663" cy="457548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PSEUDO-ELEMENT</a:t>
            </a:r>
          </a:p>
        </p:txBody>
      </p:sp>
      <p:sp>
        <p:nvSpPr>
          <p:cNvPr id="1017" name="Shape 1017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 seleção é feita em um elemento mais específico</a:t>
            </a:r>
          </a:p>
        </p:txBody>
      </p:sp>
      <p:sp>
        <p:nvSpPr>
          <p:cNvPr id="1018" name="Shape 1018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Ou a primeira letra e até mesmo a seleção de texto</a:t>
            </a:r>
          </a:p>
        </p:txBody>
      </p:sp>
      <p:sp>
        <p:nvSpPr>
          <p:cNvPr id="1019" name="Shape 1019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Como por exemplo a primeira linha</a:t>
            </a:r>
          </a:p>
        </p:txBody>
      </p:sp>
      <p:sp>
        <p:nvSpPr>
          <p:cNvPr id="1020" name="Shape 1020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representado pelo uso de dois dois pontos</a:t>
            </a:r>
          </a:p>
        </p:txBody>
      </p:sp>
      <p:sp>
        <p:nvSpPr>
          <p:cNvPr id="1021" name="Shape 1021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022" name="Shape 1022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3" name="Shape 1023"/>
          <p:cNvSpPr txBox="1"/>
          <p:nvPr/>
        </p:nvSpPr>
        <p:spPr>
          <a:xfrm>
            <a:off x="5177600" y="2387250"/>
            <a:ext cx="25566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::first-letter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gold;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24" name="Shape 1024"/>
          <p:cNvSpPr/>
          <p:nvPr/>
        </p:nvSpPr>
        <p:spPr>
          <a:xfrm>
            <a:off x="4417175" y="1414706"/>
            <a:ext cx="496545" cy="475312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PADDING</a:t>
            </a:r>
          </a:p>
        </p:txBody>
      </p:sp>
      <p:sp>
        <p:nvSpPr>
          <p:cNvPr id="1030" name="Shape 1030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Padding é o espaçamento interno do elemento</a:t>
            </a:r>
          </a:p>
        </p:txBody>
      </p:sp>
      <p:sp>
        <p:nvSpPr>
          <p:cNvPr id="1031" name="Shape 1031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Também permite shorthand</a:t>
            </a:r>
          </a:p>
        </p:txBody>
      </p:sp>
      <p:sp>
        <p:nvSpPr>
          <p:cNvPr id="1032" name="Shape 1032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o espaçamento entre a borda e o conteúdo</a:t>
            </a:r>
          </a:p>
        </p:txBody>
      </p:sp>
      <p:sp>
        <p:nvSpPr>
          <p:cNvPr id="1033" name="Shape 1033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utilizado em todos os lados: padding-top, padding-bottom, padding-left e padding-right</a:t>
            </a:r>
          </a:p>
        </p:txBody>
      </p:sp>
      <p:sp>
        <p:nvSpPr>
          <p:cNvPr id="1034" name="Shape 1034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035" name="Shape 1035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36" name="Shape 1036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padding: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37" name="Shape 1037"/>
          <p:cNvSpPr/>
          <p:nvPr/>
        </p:nvSpPr>
        <p:spPr>
          <a:xfrm>
            <a:off x="4425040" y="1537834"/>
            <a:ext cx="407377" cy="35984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MARGIN</a:t>
            </a:r>
          </a:p>
        </p:txBody>
      </p:sp>
      <p:sp>
        <p:nvSpPr>
          <p:cNvPr id="1043" name="Shape 1043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Margin define o espaçamento externo do elemento</a:t>
            </a:r>
          </a:p>
        </p:txBody>
      </p:sp>
      <p:sp>
        <p:nvSpPr>
          <p:cNvPr id="1044" name="Shape 1044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Também permite shorthand</a:t>
            </a:r>
          </a:p>
        </p:txBody>
      </p:sp>
      <p:sp>
        <p:nvSpPr>
          <p:cNvPr id="1045" name="Shape 1045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Delimita um espaço entre um elemento e outro</a:t>
            </a:r>
          </a:p>
        </p:txBody>
      </p:sp>
      <p:sp>
        <p:nvSpPr>
          <p:cNvPr id="1046" name="Shape 1046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utilizado em todos os lados: margin-top, margin-bottom, margin-left e margin-right</a:t>
            </a:r>
          </a:p>
        </p:txBody>
      </p:sp>
      <p:sp>
        <p:nvSpPr>
          <p:cNvPr id="1047" name="Shape 1047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048" name="Shape 1048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49" name="Shape 1049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margin-left: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40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50" name="Shape 1050"/>
          <p:cNvSpPr/>
          <p:nvPr/>
        </p:nvSpPr>
        <p:spPr>
          <a:xfrm>
            <a:off x="4433504" y="1521154"/>
            <a:ext cx="408989" cy="35837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E687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VENDOR-PROPERTIES</a:t>
            </a:r>
          </a:p>
        </p:txBody>
      </p:sp>
      <p:sp>
        <p:nvSpPr>
          <p:cNvPr id="1056" name="Shape 105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Os vendor properties funcionam como especificações de cada browser</a:t>
            </a:r>
          </a:p>
        </p:txBody>
      </p:sp>
      <p:sp>
        <p:nvSpPr>
          <p:cNvPr id="1057" name="Shape 105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Serve também para reforçar a informação dada através de CSS</a:t>
            </a:r>
          </a:p>
        </p:txBody>
      </p:sp>
      <p:sp>
        <p:nvSpPr>
          <p:cNvPr id="1058" name="Shape 105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a seleção específica de algum navegador</a:t>
            </a:r>
          </a:p>
        </p:txBody>
      </p:sp>
      <p:sp>
        <p:nvSpPr>
          <p:cNvPr id="1059" name="Shape 105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-webkit-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-moz-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-o-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-ms-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061" name="Shape 106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62" name="Shape 1062"/>
          <p:cNvSpPr txBox="1"/>
          <p:nvPr/>
        </p:nvSpPr>
        <p:spPr>
          <a:xfrm>
            <a:off x="4657650" y="2387250"/>
            <a:ext cx="38460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	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-webkit-background-size:cover;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-moz-background-size:cover;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-o-background-size:cover;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-ms-background-size:cover;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background-size: cover;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63" name="Shape 1063"/>
          <p:cNvSpPr/>
          <p:nvPr/>
        </p:nvSpPr>
        <p:spPr>
          <a:xfrm>
            <a:off x="4392973" y="1541168"/>
            <a:ext cx="448927" cy="350767"/>
          </a:xfrm>
          <a:custGeom>
            <a:avLst/>
            <a:gdLst/>
            <a:ahLst/>
            <a:cxnLst/>
            <a:rect l="0" t="0" r="0" b="0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8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PSEUDO-CLASS AVANÇADO</a:t>
            </a:r>
          </a:p>
        </p:txBody>
      </p:sp>
      <p:sp>
        <p:nvSpPr>
          <p:cNvPr id="1069" name="Shape 1069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Permitem a seleção de um elemento em uma posição específica</a:t>
            </a:r>
          </a:p>
        </p:txBody>
      </p:sp>
      <p:sp>
        <p:nvSpPr>
          <p:cNvPr id="1070" name="Shape 1070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 houver mudança de posição pelo HTML, a seleção será modificada</a:t>
            </a:r>
          </a:p>
        </p:txBody>
      </p:sp>
      <p:sp>
        <p:nvSpPr>
          <p:cNvPr id="1071" name="Shape 1071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 o conceito da família de elementos</a:t>
            </a:r>
          </a:p>
        </p:txBody>
      </p:sp>
      <p:sp>
        <p:nvSpPr>
          <p:cNvPr id="1072" name="Shape 1072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representado pelo uso de dois pontos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074" name="Shape 1074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75" name="Shape 1075"/>
          <p:cNvSpPr txBox="1"/>
          <p:nvPr/>
        </p:nvSpPr>
        <p:spPr>
          <a:xfrm>
            <a:off x="5177600" y="2387250"/>
            <a:ext cx="26991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b="1">
                <a:solidFill>
                  <a:srgbClr val="ABE33F"/>
                </a:solidFill>
                <a:latin typeface="Courier New"/>
                <a:ea typeface="Courier New"/>
                <a:cs typeface="Courier New"/>
                <a:sym typeface="Courier New"/>
              </a:rPr>
              <a:t>:first-child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yellowgreen;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76" name="Shape 1076"/>
          <p:cNvSpPr/>
          <p:nvPr/>
        </p:nvSpPr>
        <p:spPr>
          <a:xfrm>
            <a:off x="4427703" y="1438089"/>
            <a:ext cx="448906" cy="453849"/>
          </a:xfrm>
          <a:custGeom>
            <a:avLst/>
            <a:gdLst/>
            <a:ahLst/>
            <a:cxnLst/>
            <a:rect l="0" t="0" r="0" b="0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CORES CSS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PÁGINA HTML</a:t>
            </a:r>
          </a:p>
        </p:txBody>
      </p:sp>
      <p:pic>
        <p:nvPicPr>
          <p:cNvPr id="208" name="Shape 208" descr="url.png"/>
          <p:cNvPicPr preferRelativeResize="0"/>
          <p:nvPr/>
        </p:nvPicPr>
        <p:blipFill rotWithShape="1">
          <a:blip r:embed="rId3">
            <a:alphaModFix/>
          </a:blip>
          <a:srcRect l="239"/>
          <a:stretch/>
        </p:blipFill>
        <p:spPr>
          <a:xfrm>
            <a:off x="1934650" y="1361450"/>
            <a:ext cx="5274699" cy="4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934650" y="1831450"/>
            <a:ext cx="5274600" cy="4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Exibida quando o endereço do domínio é invocado</a:t>
            </a:r>
          </a:p>
        </p:txBody>
      </p:sp>
      <p:sp>
        <p:nvSpPr>
          <p:cNvPr id="210" name="Shape 210"/>
          <p:cNvSpPr/>
          <p:nvPr/>
        </p:nvSpPr>
        <p:spPr>
          <a:xfrm>
            <a:off x="3452450" y="2824773"/>
            <a:ext cx="469423" cy="58119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DB32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3921850" y="3178442"/>
            <a:ext cx="1769700" cy="3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index.html</a:t>
            </a:r>
          </a:p>
        </p:txBody>
      </p:sp>
      <p:sp>
        <p:nvSpPr>
          <p:cNvPr id="212" name="Shape 212"/>
          <p:cNvSpPr/>
          <p:nvPr/>
        </p:nvSpPr>
        <p:spPr>
          <a:xfrm>
            <a:off x="85170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1176750" y="4318225"/>
            <a:ext cx="5337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.css</a:t>
            </a:r>
          </a:p>
        </p:txBody>
      </p:sp>
      <p:sp>
        <p:nvSpPr>
          <p:cNvPr id="214" name="Shape 214"/>
          <p:cNvSpPr/>
          <p:nvPr/>
        </p:nvSpPr>
        <p:spPr>
          <a:xfrm>
            <a:off x="175425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2079300" y="4318225"/>
            <a:ext cx="5337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.js</a:t>
            </a:r>
          </a:p>
        </p:txBody>
      </p:sp>
      <p:sp>
        <p:nvSpPr>
          <p:cNvPr id="216" name="Shape 216"/>
          <p:cNvSpPr/>
          <p:nvPr/>
        </p:nvSpPr>
        <p:spPr>
          <a:xfrm>
            <a:off x="265680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2981850" y="4318225"/>
            <a:ext cx="5337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.jpg</a:t>
            </a:r>
          </a:p>
        </p:txBody>
      </p:sp>
      <p:sp>
        <p:nvSpPr>
          <p:cNvPr id="218" name="Shape 218"/>
          <p:cNvSpPr/>
          <p:nvPr/>
        </p:nvSpPr>
        <p:spPr>
          <a:xfrm>
            <a:off x="355935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3884400" y="4318225"/>
            <a:ext cx="5337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.png</a:t>
            </a:r>
          </a:p>
        </p:txBody>
      </p:sp>
      <p:sp>
        <p:nvSpPr>
          <p:cNvPr id="220" name="Shape 220"/>
          <p:cNvSpPr/>
          <p:nvPr/>
        </p:nvSpPr>
        <p:spPr>
          <a:xfrm>
            <a:off x="446190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4786950" y="4318225"/>
            <a:ext cx="5337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.gif</a:t>
            </a:r>
          </a:p>
        </p:txBody>
      </p:sp>
      <p:sp>
        <p:nvSpPr>
          <p:cNvPr id="222" name="Shape 222"/>
          <p:cNvSpPr/>
          <p:nvPr/>
        </p:nvSpPr>
        <p:spPr>
          <a:xfrm>
            <a:off x="536445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5689500" y="4318225"/>
            <a:ext cx="5337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.ttf</a:t>
            </a:r>
          </a:p>
        </p:txBody>
      </p:sp>
      <p:sp>
        <p:nvSpPr>
          <p:cNvPr id="224" name="Shape 224"/>
          <p:cNvSpPr/>
          <p:nvPr/>
        </p:nvSpPr>
        <p:spPr>
          <a:xfrm>
            <a:off x="626700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6592050" y="4318225"/>
            <a:ext cx="6084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.mp3</a:t>
            </a:r>
          </a:p>
        </p:txBody>
      </p:sp>
      <p:sp>
        <p:nvSpPr>
          <p:cNvPr id="226" name="Shape 226"/>
          <p:cNvSpPr/>
          <p:nvPr/>
        </p:nvSpPr>
        <p:spPr>
          <a:xfrm>
            <a:off x="7276650" y="4094649"/>
            <a:ext cx="325076" cy="40247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7601699" y="4318225"/>
            <a:ext cx="6084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.mp4</a:t>
            </a:r>
          </a:p>
        </p:txBody>
      </p:sp>
      <p:cxnSp>
        <p:nvCxnSpPr>
          <p:cNvPr id="228" name="Shape 228"/>
          <p:cNvCxnSpPr/>
          <p:nvPr/>
        </p:nvCxnSpPr>
        <p:spPr>
          <a:xfrm flipH="1">
            <a:off x="1248675" y="3244025"/>
            <a:ext cx="2123400" cy="7575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29" name="Shape 229"/>
          <p:cNvCxnSpPr/>
          <p:nvPr/>
        </p:nvCxnSpPr>
        <p:spPr>
          <a:xfrm rot="10800000" flipH="1">
            <a:off x="2155575" y="3393375"/>
            <a:ext cx="1259100" cy="6510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230" name="Shape 230"/>
          <p:cNvCxnSpPr/>
          <p:nvPr/>
        </p:nvCxnSpPr>
        <p:spPr>
          <a:xfrm rot="10800000" flipH="1">
            <a:off x="2923900" y="3478650"/>
            <a:ext cx="586800" cy="5337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231" name="Shape 231"/>
          <p:cNvCxnSpPr/>
          <p:nvPr/>
        </p:nvCxnSpPr>
        <p:spPr>
          <a:xfrm rot="10800000">
            <a:off x="3713575" y="3510875"/>
            <a:ext cx="0" cy="4908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232" name="Shape 232"/>
          <p:cNvCxnSpPr/>
          <p:nvPr/>
        </p:nvCxnSpPr>
        <p:spPr>
          <a:xfrm>
            <a:off x="4588600" y="3542825"/>
            <a:ext cx="0" cy="4803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33" name="Shape 233"/>
          <p:cNvCxnSpPr/>
          <p:nvPr/>
        </p:nvCxnSpPr>
        <p:spPr>
          <a:xfrm>
            <a:off x="4972750" y="3318725"/>
            <a:ext cx="2326200" cy="7149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34" name="Shape 234"/>
          <p:cNvCxnSpPr/>
          <p:nvPr/>
        </p:nvCxnSpPr>
        <p:spPr>
          <a:xfrm>
            <a:off x="5015450" y="3457450"/>
            <a:ext cx="1227300" cy="5763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35" name="Shape 235"/>
          <p:cNvCxnSpPr>
            <a:stCxn id="211" idx="2"/>
          </p:cNvCxnSpPr>
          <p:nvPr/>
        </p:nvCxnSpPr>
        <p:spPr>
          <a:xfrm>
            <a:off x="4806700" y="3503342"/>
            <a:ext cx="614400" cy="50910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HEXADECIMAL</a:t>
            </a:r>
          </a:p>
        </p:txBody>
      </p:sp>
      <p:sp>
        <p:nvSpPr>
          <p:cNvPr id="1087" name="Shape 1087"/>
          <p:cNvSpPr/>
          <p:nvPr/>
        </p:nvSpPr>
        <p:spPr>
          <a:xfrm>
            <a:off x="1041361" y="2114860"/>
            <a:ext cx="1418847" cy="1247300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8" name="Shape 1088"/>
          <p:cNvSpPr txBox="1"/>
          <p:nvPr/>
        </p:nvSpPr>
        <p:spPr>
          <a:xfrm>
            <a:off x="1301675" y="3480425"/>
            <a:ext cx="8982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.html</a:t>
            </a:r>
          </a:p>
        </p:txBody>
      </p:sp>
      <p:sp>
        <p:nvSpPr>
          <p:cNvPr id="1089" name="Shape 1089"/>
          <p:cNvSpPr/>
          <p:nvPr/>
        </p:nvSpPr>
        <p:spPr>
          <a:xfrm>
            <a:off x="5208419" y="1383895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Combinação RGB. Cada dupla de caracteres representa uma cor</a:t>
            </a:r>
          </a:p>
        </p:txBody>
      </p:sp>
      <p:sp>
        <p:nvSpPr>
          <p:cNvPr id="1090" name="Shape 1090"/>
          <p:cNvSpPr/>
          <p:nvPr/>
        </p:nvSpPr>
        <p:spPr>
          <a:xfrm>
            <a:off x="7093519" y="138389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No caso do hexadecimal o valor mais baixo é 0 (preto) e o mais alto é F (branco)</a:t>
            </a:r>
          </a:p>
        </p:txBody>
      </p:sp>
      <p:pic>
        <p:nvPicPr>
          <p:cNvPr id="1091" name="Shape 10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75" y="1366035"/>
            <a:ext cx="4611651" cy="3345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Shape 1092"/>
          <p:cNvSpPr/>
          <p:nvPr/>
        </p:nvSpPr>
        <p:spPr>
          <a:xfrm>
            <a:off x="5208425" y="3169824"/>
            <a:ext cx="3539700" cy="10539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representado pelo atalho #FFF caso as duplas se repitam</a:t>
            </a:r>
          </a:p>
        </p:txBody>
      </p:sp>
      <p:sp>
        <p:nvSpPr>
          <p:cNvPr id="1093" name="Shape 1093"/>
          <p:cNvSpPr/>
          <p:nvPr/>
        </p:nvSpPr>
        <p:spPr>
          <a:xfrm>
            <a:off x="2959900" y="4375550"/>
            <a:ext cx="978000" cy="276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RGB</a:t>
            </a:r>
          </a:p>
        </p:txBody>
      </p:sp>
      <p:sp>
        <p:nvSpPr>
          <p:cNvPr id="1099" name="Shape 1099"/>
          <p:cNvSpPr/>
          <p:nvPr/>
        </p:nvSpPr>
        <p:spPr>
          <a:xfrm>
            <a:off x="1041361" y="2114860"/>
            <a:ext cx="1418847" cy="1247300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 txBox="1"/>
          <p:nvPr/>
        </p:nvSpPr>
        <p:spPr>
          <a:xfrm>
            <a:off x="1301675" y="3480425"/>
            <a:ext cx="8982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.html</a:t>
            </a:r>
          </a:p>
        </p:txBody>
      </p:sp>
      <p:sp>
        <p:nvSpPr>
          <p:cNvPr id="1101" name="Shape 1101"/>
          <p:cNvSpPr/>
          <p:nvPr/>
        </p:nvSpPr>
        <p:spPr>
          <a:xfrm>
            <a:off x="5208419" y="1383895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RGB é sigla para RED, GREEN e BLUE.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valor de cada cor vai de 0 - 255</a:t>
            </a:r>
          </a:p>
        </p:txBody>
      </p:sp>
      <p:sp>
        <p:nvSpPr>
          <p:cNvPr id="1102" name="Shape 1102"/>
          <p:cNvSpPr/>
          <p:nvPr/>
        </p:nvSpPr>
        <p:spPr>
          <a:xfrm>
            <a:off x="7093519" y="1383895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Há a utilização do RGBA, que conta com um valor a mais para o grau de opacidade</a:t>
            </a:r>
          </a:p>
        </p:txBody>
      </p:sp>
      <p:pic>
        <p:nvPicPr>
          <p:cNvPr id="1103" name="Shape 1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75" y="1366035"/>
            <a:ext cx="4611651" cy="3345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Shape 1104"/>
          <p:cNvSpPr txBox="1"/>
          <p:nvPr/>
        </p:nvSpPr>
        <p:spPr>
          <a:xfrm>
            <a:off x="5208425" y="3213525"/>
            <a:ext cx="38460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h1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	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rgba(255,255,255,0.3);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	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color: rgb(255,255,255);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05" name="Shape 1105"/>
          <p:cNvSpPr/>
          <p:nvPr/>
        </p:nvSpPr>
        <p:spPr>
          <a:xfrm>
            <a:off x="2959900" y="3634384"/>
            <a:ext cx="794700" cy="74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FONTES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FONTES NÃO CARREGADAS</a:t>
            </a:r>
          </a:p>
        </p:txBody>
      </p:sp>
      <p:sp>
        <p:nvSpPr>
          <p:cNvPr id="1116" name="Shape 111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Utilizam as fontes padrão no computador do usuário</a:t>
            </a:r>
          </a:p>
        </p:txBody>
      </p:sp>
      <p:sp>
        <p:nvSpPr>
          <p:cNvPr id="1117" name="Shape 111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Normalmente é utilizado com opções que variam do mais específico para o menos específico</a:t>
            </a:r>
          </a:p>
        </p:txBody>
      </p:sp>
      <p:sp>
        <p:nvSpPr>
          <p:cNvPr id="1118" name="Shape 111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chamado através do comando font-family</a:t>
            </a:r>
          </a:p>
        </p:txBody>
      </p:sp>
      <p:sp>
        <p:nvSpPr>
          <p:cNvPr id="1119" name="Shape 111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uma pequena variação de tipos de fonte.</a:t>
            </a:r>
          </a:p>
        </p:txBody>
      </p:sp>
      <p:sp>
        <p:nvSpPr>
          <p:cNvPr id="1120" name="Shape 112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121" name="Shape 112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22" name="Shape 1122"/>
          <p:cNvSpPr txBox="1"/>
          <p:nvPr/>
        </p:nvSpPr>
        <p:spPr>
          <a:xfrm>
            <a:off x="4557300" y="2387250"/>
            <a:ext cx="38703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font-family: Helvetica, Arial, sans-serif;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23" name="Shape 1123"/>
          <p:cNvSpPr/>
          <p:nvPr/>
        </p:nvSpPr>
        <p:spPr>
          <a:xfrm>
            <a:off x="4418729" y="1500355"/>
            <a:ext cx="411026" cy="388746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FONTES CARREGADAS</a:t>
            </a:r>
          </a:p>
        </p:txBody>
      </p:sp>
      <p:sp>
        <p:nvSpPr>
          <p:cNvPr id="1129" name="Shape 1129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Carregam arquivo de fonte diretamente do servidor</a:t>
            </a:r>
          </a:p>
        </p:txBody>
      </p:sp>
      <p:sp>
        <p:nvSpPr>
          <p:cNvPr id="1130" name="Shape 1130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Existe a opção do Google Web Fonts</a:t>
            </a:r>
          </a:p>
        </p:txBody>
      </p:sp>
      <p:sp>
        <p:nvSpPr>
          <p:cNvPr id="1131" name="Shape 1131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chamado através do at rule @font-face</a:t>
            </a:r>
          </a:p>
        </p:txBody>
      </p:sp>
      <p:sp>
        <p:nvSpPr>
          <p:cNvPr id="1132" name="Shape 1132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Necessita de uma fonte baixada que seja própria para web</a:t>
            </a:r>
          </a:p>
        </p:txBody>
      </p:sp>
      <p:sp>
        <p:nvSpPr>
          <p:cNvPr id="1133" name="Shape 1133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134" name="Shape 1134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5" name="Shape 1135"/>
          <p:cNvSpPr txBox="1"/>
          <p:nvPr/>
        </p:nvSpPr>
        <p:spPr>
          <a:xfrm>
            <a:off x="4404900" y="2387250"/>
            <a:ext cx="42675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@font-face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font-family: </a:t>
            </a:r>
            <a:r>
              <a:rPr lang="en" b="1">
                <a:solidFill>
                  <a:srgbClr val="E8DA5F"/>
                </a:solidFill>
                <a:latin typeface="Courier New"/>
                <a:ea typeface="Courier New"/>
                <a:cs typeface="Courier New"/>
                <a:sym typeface="Courier New"/>
              </a:rPr>
              <a:t>'roboto'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src: url(</a:t>
            </a:r>
            <a:r>
              <a:rPr lang="en" b="1" i="1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fonts/robotomedium.ttf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36" name="Shape 1136"/>
          <p:cNvSpPr/>
          <p:nvPr/>
        </p:nvSpPr>
        <p:spPr>
          <a:xfrm>
            <a:off x="4449814" y="1497508"/>
            <a:ext cx="407383" cy="394433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PROPRIEDADES CSS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7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UNIDADES DE MEDIDA</a:t>
            </a:r>
          </a:p>
        </p:txBody>
      </p:sp>
      <p:graphicFrame>
        <p:nvGraphicFramePr>
          <p:cNvPr id="1147" name="Shape 1147"/>
          <p:cNvGraphicFramePr/>
          <p:nvPr/>
        </p:nvGraphicFramePr>
        <p:xfrm>
          <a:off x="1598800" y="106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{B58278DF-4DF5-41F3-92F9-3B116C6CD6F4}</a:tableStyleId>
              </a:tblPr>
              <a:tblGrid>
                <a:gridCol w="116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3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UNIDADE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DESCRIÇÃO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pixel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in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inch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centímetro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mm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milímetro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pontos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picas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 em = tamanho atual; 2 em = 2x o tamanho atual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 ex = metade do tamanho atual;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99999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porcentagem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68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OVERFLOW</a:t>
            </a:r>
          </a:p>
        </p:txBody>
      </p:sp>
      <p:sp>
        <p:nvSpPr>
          <p:cNvPr id="1153" name="Shape 1153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a inserção de barra de rolagem</a:t>
            </a:r>
          </a:p>
        </p:txBody>
      </p:sp>
      <p:sp>
        <p:nvSpPr>
          <p:cNvPr id="1154" name="Shape 1154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Configuração de altura e largura são essenciais para a verificação da necessidade da barra de rolagem</a:t>
            </a:r>
          </a:p>
        </p:txBody>
      </p:sp>
      <p:sp>
        <p:nvSpPr>
          <p:cNvPr id="1155" name="Shape 1155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Impede que o conteúdo saia dos limites do seu parent container</a:t>
            </a:r>
          </a:p>
        </p:txBody>
      </p:sp>
      <p:sp>
        <p:nvSpPr>
          <p:cNvPr id="1156" name="Shape 1156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Possui os valores visible, hidden e auto</a:t>
            </a:r>
          </a:p>
        </p:txBody>
      </p:sp>
      <p:sp>
        <p:nvSpPr>
          <p:cNvPr id="1157" name="Shape 1157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158" name="Shape 1158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9" name="Shape 1159"/>
          <p:cNvSpPr txBox="1"/>
          <p:nvPr/>
        </p:nvSpPr>
        <p:spPr>
          <a:xfrm>
            <a:off x="5344650" y="2377675"/>
            <a:ext cx="23880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overflow: auto;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60" name="Shape 1160"/>
          <p:cNvSpPr/>
          <p:nvPr/>
        </p:nvSpPr>
        <p:spPr>
          <a:xfrm>
            <a:off x="4413548" y="1500615"/>
            <a:ext cx="479931" cy="388213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BORDER</a:t>
            </a:r>
          </a:p>
        </p:txBody>
      </p:sp>
      <p:sp>
        <p:nvSpPr>
          <p:cNvPr id="1166" name="Shape 116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dar uma borda ao elemento</a:t>
            </a:r>
          </a:p>
        </p:txBody>
      </p:sp>
      <p:sp>
        <p:nvSpPr>
          <p:cNvPr id="1167" name="Shape 116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usado em um só lado com os comandos: border-left, border-right, border-top, border-bottom</a:t>
            </a:r>
          </a:p>
        </p:txBody>
      </p:sp>
      <p:sp>
        <p:nvSpPr>
          <p:cNvPr id="1168" name="Shape 116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que isso aconteça, eu preciso dar espessura, estilo e cor</a:t>
            </a:r>
          </a:p>
        </p:txBody>
      </p:sp>
      <p:sp>
        <p:nvSpPr>
          <p:cNvPr id="1169" name="Shape 116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obter 2, 3 ou 4 valores</a:t>
            </a:r>
          </a:p>
        </p:txBody>
      </p:sp>
      <p:sp>
        <p:nvSpPr>
          <p:cNvPr id="1170" name="Shape 117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171" name="Shape 117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2" name="Shape 1172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border-width: </a:t>
            </a:r>
            <a:r>
              <a:rPr lang="en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border-style: solid;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border-color: blue;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73" name="Shape 1173"/>
          <p:cNvSpPr/>
          <p:nvPr/>
        </p:nvSpPr>
        <p:spPr>
          <a:xfrm>
            <a:off x="4424255" y="1474563"/>
            <a:ext cx="408959" cy="412048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BACKGROUND-IMAGE</a:t>
            </a:r>
          </a:p>
        </p:txBody>
      </p:sp>
      <p:sp>
        <p:nvSpPr>
          <p:cNvPr id="1179" name="Shape 1179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Propriedade que permite adicionar uma imagem de background</a:t>
            </a:r>
          </a:p>
        </p:txBody>
      </p:sp>
      <p:sp>
        <p:nvSpPr>
          <p:cNvPr id="1180" name="Shape 1180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vinculado datravés de uma URL</a:t>
            </a:r>
          </a:p>
        </p:txBody>
      </p:sp>
      <p:sp>
        <p:nvSpPr>
          <p:cNvPr id="1181" name="Shape 1181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Vem seguido de outras propriedades de background</a:t>
            </a:r>
          </a:p>
        </p:txBody>
      </p:sp>
      <p:sp>
        <p:nvSpPr>
          <p:cNvPr id="1182" name="Shape 1182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repetida por padrão</a:t>
            </a:r>
          </a:p>
        </p:txBody>
      </p:sp>
      <p:sp>
        <p:nvSpPr>
          <p:cNvPr id="1183" name="Shape 1183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184" name="Shape 1184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85" name="Shape 1185"/>
          <p:cNvSpPr txBox="1"/>
          <p:nvPr/>
        </p:nvSpPr>
        <p:spPr>
          <a:xfrm>
            <a:off x="4331550" y="2387250"/>
            <a:ext cx="45873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background-image: url(</a:t>
            </a:r>
            <a:r>
              <a:rPr lang="en" b="1" i="1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images/bg.png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86" name="Shape 1186"/>
          <p:cNvSpPr/>
          <p:nvPr/>
        </p:nvSpPr>
        <p:spPr>
          <a:xfrm>
            <a:off x="4425040" y="1537834"/>
            <a:ext cx="407377" cy="35984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VERSÕES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50" y="2077699"/>
            <a:ext cx="8224101" cy="22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387" y="3787787"/>
            <a:ext cx="6699214" cy="222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2930850" y="1309763"/>
            <a:ext cx="328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HTML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35325" y="19186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1.0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204000" y="19186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2.0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3850200" y="19186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3.2/4.0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496400" y="19186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4.1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065075" y="19186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5.0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397762" y="363602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1.0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2966437" y="363602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2.0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612637" y="363602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2.1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258837" y="3636025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3.0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930850" y="3094526"/>
            <a:ext cx="32823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CSS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635325" y="22411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1993 - 1995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204000" y="22411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1995 - 1997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850200" y="22411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1997 - 1999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496400" y="22411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1999 - hoje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065075" y="2241100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?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397762" y="3935467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1996 - 2010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966437" y="3935467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2010 - 2011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612637" y="3935467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2011 - 2013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258837" y="3935467"/>
            <a:ext cx="14436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rgbClr val="E68700"/>
                </a:solidFill>
                <a:latin typeface="Dosis"/>
                <a:ea typeface="Dosis"/>
                <a:cs typeface="Dosis"/>
                <a:sym typeface="Dosis"/>
              </a:rPr>
              <a:t>?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BACKGROUND-REPEAT</a:t>
            </a:r>
          </a:p>
        </p:txBody>
      </p:sp>
      <p:sp>
        <p:nvSpPr>
          <p:cNvPr id="1192" name="Shape 1192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que possamos repetir, ou não, a imagem de fundo</a:t>
            </a:r>
          </a:p>
        </p:txBody>
      </p:sp>
      <p:sp>
        <p:nvSpPr>
          <p:cNvPr id="1193" name="Shape 1193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Pode-se fazer a repetição horizontal(x) ou vertical(y)</a:t>
            </a:r>
          </a:p>
        </p:txBody>
      </p:sp>
      <p:sp>
        <p:nvSpPr>
          <p:cNvPr id="1194" name="Shape 1194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 imagem tem, como padrão, a repetição automática</a:t>
            </a:r>
          </a:p>
        </p:txBody>
      </p:sp>
      <p:sp>
        <p:nvSpPr>
          <p:cNvPr id="1195" name="Shape 1195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Comum para fundos com padrão</a:t>
            </a:r>
          </a:p>
        </p:txBody>
      </p:sp>
      <p:sp>
        <p:nvSpPr>
          <p:cNvPr id="1196" name="Shape 1196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197" name="Shape 1197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98" name="Shape 1198"/>
          <p:cNvSpPr txBox="1"/>
          <p:nvPr/>
        </p:nvSpPr>
        <p:spPr>
          <a:xfrm>
            <a:off x="4654050" y="2387250"/>
            <a:ext cx="37692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background-repeat: no-repeat;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199" name="Shape 1199"/>
          <p:cNvSpPr/>
          <p:nvPr/>
        </p:nvSpPr>
        <p:spPr>
          <a:xfrm>
            <a:off x="4425040" y="1537834"/>
            <a:ext cx="407377" cy="35984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BACKGROUND-SIZE</a:t>
            </a:r>
          </a:p>
        </p:txBody>
      </p:sp>
      <p:sp>
        <p:nvSpPr>
          <p:cNvPr id="1205" name="Shape 1205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que dar valor ao tamanho da imagem</a:t>
            </a:r>
          </a:p>
        </p:txBody>
      </p:sp>
      <p:sp>
        <p:nvSpPr>
          <p:cNvPr id="1206" name="Shape 1206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Existem alguns meios css3 para o valor do background-size</a:t>
            </a:r>
          </a:p>
        </p:txBody>
      </p:sp>
      <p:sp>
        <p:nvSpPr>
          <p:cNvPr id="1207" name="Shape 1207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dado com dois valores fixos para x e y</a:t>
            </a:r>
          </a:p>
        </p:txBody>
      </p:sp>
      <p:sp>
        <p:nvSpPr>
          <p:cNvPr id="1208" name="Shape 1208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Acompanha o background-image</a:t>
            </a:r>
          </a:p>
        </p:txBody>
      </p:sp>
      <p:sp>
        <p:nvSpPr>
          <p:cNvPr id="1209" name="Shape 1209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210" name="Shape 1210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1" name="Shape 1211"/>
          <p:cNvSpPr txBox="1"/>
          <p:nvPr/>
        </p:nvSpPr>
        <p:spPr>
          <a:xfrm>
            <a:off x="4956750" y="2387250"/>
            <a:ext cx="31149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background-size: cover;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12" name="Shape 1212"/>
          <p:cNvSpPr/>
          <p:nvPr/>
        </p:nvSpPr>
        <p:spPr>
          <a:xfrm>
            <a:off x="4425040" y="1537834"/>
            <a:ext cx="407377" cy="35984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BACKGROUND-POSITION</a:t>
            </a:r>
          </a:p>
        </p:txBody>
      </p:sp>
      <p:sp>
        <p:nvSpPr>
          <p:cNvPr id="1218" name="Shape 1218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dar valor às coordenadas que definem a posição de imagem</a:t>
            </a:r>
          </a:p>
        </p:txBody>
      </p:sp>
      <p:sp>
        <p:nvSpPr>
          <p:cNvPr id="1219" name="Shape 1219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Funciona com os valores top, bottom, left, right e center</a:t>
            </a:r>
          </a:p>
        </p:txBody>
      </p:sp>
      <p:sp>
        <p:nvSpPr>
          <p:cNvPr id="1220" name="Shape 1220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 ser dado com valores para x e y</a:t>
            </a:r>
          </a:p>
        </p:txBody>
      </p:sp>
      <p:sp>
        <p:nvSpPr>
          <p:cNvPr id="1221" name="Shape 1221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Funciona também com valores numéricos</a:t>
            </a:r>
          </a:p>
        </p:txBody>
      </p:sp>
      <p:sp>
        <p:nvSpPr>
          <p:cNvPr id="1222" name="Shape 1222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223" name="Shape 1223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4" name="Shape 1224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background-position: top center;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25" name="Shape 1225"/>
          <p:cNvSpPr/>
          <p:nvPr/>
        </p:nvSpPr>
        <p:spPr>
          <a:xfrm>
            <a:off x="4425040" y="1537834"/>
            <a:ext cx="407377" cy="35984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BACKGROUND-ATTACHMENT</a:t>
            </a:r>
          </a:p>
        </p:txBody>
      </p:sp>
      <p:sp>
        <p:nvSpPr>
          <p:cNvPr id="1231" name="Shape 1231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que elemento de background fique fixo</a:t>
            </a:r>
          </a:p>
        </p:txBody>
      </p:sp>
      <p:sp>
        <p:nvSpPr>
          <p:cNvPr id="1232" name="Shape 1232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Muito comum em blogs</a:t>
            </a:r>
          </a:p>
        </p:txBody>
      </p:sp>
      <p:sp>
        <p:nvSpPr>
          <p:cNvPr id="1233" name="Shape 1233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Quando os elementos da página seguem a barra de rolagem, o fundo fica fixo</a:t>
            </a:r>
          </a:p>
        </p:txBody>
      </p:sp>
      <p:sp>
        <p:nvSpPr>
          <p:cNvPr id="1234" name="Shape 1234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235" name="Shape 1235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36" name="Shape 1236"/>
          <p:cNvSpPr txBox="1"/>
          <p:nvPr/>
        </p:nvSpPr>
        <p:spPr>
          <a:xfrm>
            <a:off x="4665300" y="2387250"/>
            <a:ext cx="37467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div </a:t>
            </a: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	background-attachment: fixed;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37" name="Shape 1237"/>
          <p:cNvSpPr/>
          <p:nvPr/>
        </p:nvSpPr>
        <p:spPr>
          <a:xfrm>
            <a:off x="4425040" y="1537834"/>
            <a:ext cx="407377" cy="35984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BOX MODEL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ESPAÇAMENTO</a:t>
            </a:r>
          </a:p>
        </p:txBody>
      </p:sp>
      <p:sp>
        <p:nvSpPr>
          <p:cNvPr id="1248" name="Shape 1248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Uma vez que margin, borda e padding são adicionados</a:t>
            </a:r>
          </a:p>
        </p:txBody>
      </p:sp>
      <p:sp>
        <p:nvSpPr>
          <p:cNvPr id="1249" name="Shape 1249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Para cálculos de layout deve-se somar todos os elementos</a:t>
            </a:r>
          </a:p>
        </p:txBody>
      </p:sp>
      <p:sp>
        <p:nvSpPr>
          <p:cNvPr id="1250" name="Shape 1250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elemento passa a não ter mais o tamanho original</a:t>
            </a:r>
          </a:p>
        </p:txBody>
      </p:sp>
      <p:sp>
        <p:nvSpPr>
          <p:cNvPr id="1251" name="Shape 1251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Faz muita diferença quando há flutuação de elementos</a:t>
            </a:r>
          </a:p>
        </p:txBody>
      </p:sp>
      <p:sp>
        <p:nvSpPr>
          <p:cNvPr id="1252" name="Shape 1252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253" name="Shape 1253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4" name="Shape 1254"/>
          <p:cNvSpPr/>
          <p:nvPr/>
        </p:nvSpPr>
        <p:spPr>
          <a:xfrm>
            <a:off x="4397243" y="1481870"/>
            <a:ext cx="481507" cy="436926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5" name="Shape 1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325" y="2353200"/>
            <a:ext cx="3128650" cy="21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RESET</a:t>
            </a:r>
          </a:p>
        </p:txBody>
      </p:sp>
      <p:sp>
        <p:nvSpPr>
          <p:cNvPr id="1261" name="Shape 1261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Serve para anular o css padrão do navegador</a:t>
            </a:r>
          </a:p>
        </p:txBody>
      </p:sp>
      <p:sp>
        <p:nvSpPr>
          <p:cNvPr id="1262" name="Shape 1262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Pode-se baixar um reset ou até mesmo fazê-lo</a:t>
            </a:r>
          </a:p>
        </p:txBody>
      </p:sp>
      <p:sp>
        <p:nvSpPr>
          <p:cNvPr id="1263" name="Shape 1263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É importante pois esses estilos podem interferir no layout personalizado</a:t>
            </a:r>
          </a:p>
        </p:txBody>
      </p:sp>
      <p:sp>
        <p:nvSpPr>
          <p:cNvPr id="1264" name="Shape 1264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Eric Meyer's reset</a:t>
            </a:r>
          </a:p>
        </p:txBody>
      </p:sp>
      <p:pic>
        <p:nvPicPr>
          <p:cNvPr id="1265" name="Shape 1265"/>
          <p:cNvPicPr preferRelativeResize="0"/>
          <p:nvPr/>
        </p:nvPicPr>
        <p:blipFill rotWithShape="1">
          <a:blip r:embed="rId3">
            <a:alphaModFix/>
          </a:blip>
          <a:srcRect l="891"/>
          <a:stretch/>
        </p:blipFill>
        <p:spPr>
          <a:xfrm>
            <a:off x="4274300" y="1219200"/>
            <a:ext cx="4608275" cy="351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 RULES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 txBox="1">
            <a:spLocks noGrp="1"/>
          </p:cNvSpPr>
          <p:nvPr>
            <p:ph type="title"/>
          </p:nvPr>
        </p:nvSpPr>
        <p:spPr>
          <a:xfrm>
            <a:off x="323100" y="281625"/>
            <a:ext cx="75993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@import</a:t>
            </a:r>
          </a:p>
        </p:txBody>
      </p:sp>
      <p:sp>
        <p:nvSpPr>
          <p:cNvPr id="1276" name="Shape 1276"/>
          <p:cNvSpPr/>
          <p:nvPr/>
        </p:nvSpPr>
        <p:spPr>
          <a:xfrm>
            <a:off x="417862" y="121919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Permite importar outro arquivo CSS</a:t>
            </a:r>
          </a:p>
        </p:txBody>
      </p:sp>
      <p:sp>
        <p:nvSpPr>
          <p:cNvPr id="1277" name="Shape 1277"/>
          <p:cNvSpPr/>
          <p:nvPr/>
        </p:nvSpPr>
        <p:spPr>
          <a:xfrm>
            <a:off x="417862" y="3079841"/>
            <a:ext cx="1654500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Utiliza o comando de url para puxar o arquivo que importará</a:t>
            </a:r>
          </a:p>
        </p:txBody>
      </p:sp>
      <p:sp>
        <p:nvSpPr>
          <p:cNvPr id="1278" name="Shape 1278"/>
          <p:cNvSpPr/>
          <p:nvPr/>
        </p:nvSpPr>
        <p:spPr>
          <a:xfrm>
            <a:off x="2296818" y="121919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Deve ser a primeira instrução do arquivo</a:t>
            </a:r>
          </a:p>
        </p:txBody>
      </p:sp>
      <p:sp>
        <p:nvSpPr>
          <p:cNvPr id="1279" name="Shape 1279"/>
          <p:cNvSpPr/>
          <p:nvPr/>
        </p:nvSpPr>
        <p:spPr>
          <a:xfrm>
            <a:off x="2296818" y="3079841"/>
            <a:ext cx="1654499" cy="165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O carregamento do HTML é diferente do carregamento CSS</a:t>
            </a:r>
          </a:p>
        </p:txBody>
      </p:sp>
      <p:sp>
        <p:nvSpPr>
          <p:cNvPr id="1280" name="Shape 1280"/>
          <p:cNvSpPr txBox="1"/>
          <p:nvPr/>
        </p:nvSpPr>
        <p:spPr>
          <a:xfrm>
            <a:off x="4867274" y="1640750"/>
            <a:ext cx="18303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DB3231"/>
                </a:solidFill>
                <a:latin typeface="Dosis"/>
                <a:ea typeface="Dosis"/>
                <a:cs typeface="Dosis"/>
                <a:sym typeface="Dosis"/>
              </a:rPr>
              <a:t>EXEMPLO</a:t>
            </a:r>
          </a:p>
        </p:txBody>
      </p:sp>
      <p:cxnSp>
        <p:nvCxnSpPr>
          <p:cNvPr id="1281" name="Shape 1281"/>
          <p:cNvCxnSpPr/>
          <p:nvPr/>
        </p:nvCxnSpPr>
        <p:spPr>
          <a:xfrm>
            <a:off x="4404888" y="1991475"/>
            <a:ext cx="4267500" cy="0"/>
          </a:xfrm>
          <a:prstGeom prst="straightConnector1">
            <a:avLst/>
          </a:prstGeom>
          <a:noFill/>
          <a:ln w="9525" cap="flat" cmpd="sng">
            <a:solidFill>
              <a:srgbClr val="E687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82" name="Shape 1282"/>
          <p:cNvSpPr txBox="1"/>
          <p:nvPr/>
        </p:nvSpPr>
        <p:spPr>
          <a:xfrm>
            <a:off x="4500450" y="2387250"/>
            <a:ext cx="40764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F22772"/>
                </a:solidFill>
                <a:latin typeface="Courier New"/>
                <a:ea typeface="Courier New"/>
                <a:cs typeface="Courier New"/>
                <a:sym typeface="Courier New"/>
              </a:rPr>
              <a:t>@import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 url</a:t>
            </a:r>
            <a:r>
              <a:rPr lang="en" b="1">
                <a:solidFill>
                  <a:srgbClr val="9E9E9E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i="1">
                <a:solidFill>
                  <a:srgbClr val="E68700"/>
                </a:solidFill>
                <a:latin typeface="Courier New"/>
                <a:ea typeface="Courier New"/>
                <a:cs typeface="Courier New"/>
                <a:sym typeface="Courier New"/>
              </a:rPr>
              <a:t>outro-estilo.css</a:t>
            </a:r>
            <a:r>
              <a:rPr lang="en" b="1">
                <a:solidFill>
                  <a:srgbClr val="9E9E9E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b="1">
                <a:solidFill>
                  <a:srgbClr val="66D9E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1283" name="Shape 1283"/>
          <p:cNvSpPr/>
          <p:nvPr/>
        </p:nvSpPr>
        <p:spPr>
          <a:xfrm>
            <a:off x="4450642" y="1515306"/>
            <a:ext cx="374730" cy="370066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E6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xfrm>
            <a:off x="511175" y="2335625"/>
            <a:ext cx="8121600" cy="6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POSICIONAMENTO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4772</Words>
  <Application>Microsoft Office PowerPoint</Application>
  <PresentationFormat>Apresentação na tela (16:9)</PresentationFormat>
  <Paragraphs>933</Paragraphs>
  <Slides>114</Slides>
  <Notes>114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114</vt:i4>
      </vt:variant>
    </vt:vector>
  </HeadingPairs>
  <TitlesOfParts>
    <vt:vector size="121" baseType="lpstr">
      <vt:lpstr>Dosis</vt:lpstr>
      <vt:lpstr>Courier New</vt:lpstr>
      <vt:lpstr>Varela Round</vt:lpstr>
      <vt:lpstr>Arial</vt:lpstr>
      <vt:lpstr>Karla</vt:lpstr>
      <vt:lpstr>Raleway</vt:lpstr>
      <vt:lpstr>Escalus template</vt:lpstr>
      <vt:lpstr>Apresentação do PowerPoint</vt:lpstr>
      <vt:lpstr>DE ONDE SURGIU?</vt:lpstr>
      <vt:lpstr>CAMADAS WEB</vt:lpstr>
      <vt:lpstr>Apresentação do PowerPoint</vt:lpstr>
      <vt:lpstr>Apresentação do PowerPoint</vt:lpstr>
      <vt:lpstr>REQUISIÇÕES WEB</vt:lpstr>
      <vt:lpstr>DOMÍNIO + HOSPEDAGEM</vt:lpstr>
      <vt:lpstr>PÁGINA HTML</vt:lpstr>
      <vt:lpstr>VERSÕES</vt:lpstr>
      <vt:lpstr>Apresentação do PowerPoint</vt:lpstr>
      <vt:lpstr>NAVEGADORES</vt:lpstr>
      <vt:lpstr>CROSS-BROWSER</vt:lpstr>
      <vt:lpstr>INTRODUÇÃO À LINGUAGEM</vt:lpstr>
      <vt:lpstr>EDITORES DE TEXTO</vt:lpstr>
      <vt:lpstr>COMO FUNCIONA?</vt:lpstr>
      <vt:lpstr>Apresentação do PowerPoint</vt:lpstr>
      <vt:lpstr>ESTRUTURA BÁSICA</vt:lpstr>
      <vt:lpstr>ANINHAMENTO</vt:lpstr>
      <vt:lpstr>COMENTÁRIOS</vt:lpstr>
      <vt:lpstr>ELEMENTOS E ATRIBUTOS</vt:lpstr>
      <vt:lpstr>CONCEITO</vt:lpstr>
      <vt:lpstr>ATRIBUTOS</vt:lpstr>
      <vt:lpstr>HIERARQUIA</vt:lpstr>
      <vt:lpstr>TAGS ESTRUTURAIS</vt:lpstr>
      <vt:lpstr>TAGS DE CABEÇALHO</vt:lpstr>
      <vt:lpstr>Apresentação do PowerPoint</vt:lpstr>
      <vt:lpstr>&lt;meta&gt;</vt:lpstr>
      <vt:lpstr>ENCODING</vt:lpstr>
      <vt:lpstr>&lt;style&gt;</vt:lpstr>
      <vt:lpstr>&lt;link&gt;</vt:lpstr>
      <vt:lpstr>&lt;script&gt;</vt:lpstr>
      <vt:lpstr>TAGS DE EXIBIÇÃO</vt:lpstr>
      <vt:lpstr>EXIBIÇÃO</vt:lpstr>
      <vt:lpstr>&lt;h1&gt;...&lt;h6&gt;</vt:lpstr>
      <vt:lpstr>&lt;img&gt;</vt:lpstr>
      <vt:lpstr>&lt;p&gt; + tags de marcação</vt:lpstr>
      <vt:lpstr>&lt;ol&gt;, &lt;ul&gt;, &lt;li&gt;</vt:lpstr>
      <vt:lpstr>&lt;a&gt;</vt:lpstr>
      <vt:lpstr>&lt;div&gt;</vt:lpstr>
      <vt:lpstr>TAGS SEMÂNTICAS</vt:lpstr>
      <vt:lpstr>sobre</vt:lpstr>
      <vt:lpstr>TAGS DE FORMULÁRIO</vt:lpstr>
      <vt:lpstr>&lt;form&gt;</vt:lpstr>
      <vt:lpstr>TAGS DE FORMULÁRIO</vt:lpstr>
      <vt:lpstr>NOVOS FORMULÁRIOS</vt:lpstr>
      <vt:lpstr>REQUISIÇÕES</vt:lpstr>
      <vt:lpstr>SERVIÇOS</vt:lpstr>
      <vt:lpstr>MÉTODO GET</vt:lpstr>
      <vt:lpstr>MÉTODO POST</vt:lpstr>
      <vt:lpstr>RECURSOS EXTERNOS</vt:lpstr>
      <vt:lpstr>&lt;object&gt;</vt:lpstr>
      <vt:lpstr>&lt;embed&gt;</vt:lpstr>
      <vt:lpstr>&lt;iframe&gt;</vt:lpstr>
      <vt:lpstr>MÍDIAS</vt:lpstr>
      <vt:lpstr>&lt;audio&gt;</vt:lpstr>
      <vt:lpstr>&lt;video&gt;</vt:lpstr>
      <vt:lpstr>&lt;source&gt;</vt:lpstr>
      <vt:lpstr>VETORES</vt:lpstr>
      <vt:lpstr>SVG</vt:lpstr>
      <vt:lpstr>TABELAS</vt:lpstr>
      <vt:lpstr>&lt;table&gt;</vt:lpstr>
      <vt:lpstr>&lt;e-mail marketing&gt;</vt:lpstr>
      <vt:lpstr>CSS</vt:lpstr>
      <vt:lpstr>SINTAXE</vt:lpstr>
      <vt:lpstr>SELETORES</vt:lpstr>
      <vt:lpstr>ELEMENT SELECTOR</vt:lpstr>
      <vt:lpstr>UNIVERSAL SELECTOR</vt:lpstr>
      <vt:lpstr>ID SELECTOR</vt:lpstr>
      <vt:lpstr>CLASS SELECTOR</vt:lpstr>
      <vt:lpstr>DESCENDANT SELECTOR</vt:lpstr>
      <vt:lpstr>CHILD SELECTOR</vt:lpstr>
      <vt:lpstr>ATTRIBUTE SELECTOR</vt:lpstr>
      <vt:lpstr>PSEUDO-CLASS</vt:lpstr>
      <vt:lpstr>PSEUDO-ELEMENT</vt:lpstr>
      <vt:lpstr>PADDING</vt:lpstr>
      <vt:lpstr>MARGIN</vt:lpstr>
      <vt:lpstr>VENDOR-PROPERTIES</vt:lpstr>
      <vt:lpstr>PSEUDO-CLASS AVANÇADO</vt:lpstr>
      <vt:lpstr>CORES CSS</vt:lpstr>
      <vt:lpstr>HEXADECIMAL</vt:lpstr>
      <vt:lpstr>RGB</vt:lpstr>
      <vt:lpstr>FONTES</vt:lpstr>
      <vt:lpstr>FONTES NÃO CARREGADAS</vt:lpstr>
      <vt:lpstr>FONTES CARREGADAS</vt:lpstr>
      <vt:lpstr>PROPRIEDADES CSS</vt:lpstr>
      <vt:lpstr>UNIDADES DE MEDIDA</vt:lpstr>
      <vt:lpstr>OVERFLOW</vt:lpstr>
      <vt:lpstr>BORDER</vt:lpstr>
      <vt:lpstr>BACKGROUND-IMAGE</vt:lpstr>
      <vt:lpstr>BACKGROUND-REPEAT</vt:lpstr>
      <vt:lpstr>BACKGROUND-SIZE</vt:lpstr>
      <vt:lpstr>BACKGROUND-POSITION</vt:lpstr>
      <vt:lpstr>BACKGROUND-ATTACHMENT</vt:lpstr>
      <vt:lpstr>BOX MODEL</vt:lpstr>
      <vt:lpstr>ESPAÇAMENTO</vt:lpstr>
      <vt:lpstr>CSS RESET</vt:lpstr>
      <vt:lpstr>AT RULES</vt:lpstr>
      <vt:lpstr>@import</vt:lpstr>
      <vt:lpstr>POSICIONAMENTO</vt:lpstr>
      <vt:lpstr>FLOAT</vt:lpstr>
      <vt:lpstr>CLEAR</vt:lpstr>
      <vt:lpstr>CLEARFIX</vt:lpstr>
      <vt:lpstr>DISPLAY</vt:lpstr>
      <vt:lpstr>POSITION</vt:lpstr>
      <vt:lpstr>Z-INDEX</vt:lpstr>
      <vt:lpstr>CENTRALIZAR</vt:lpstr>
      <vt:lpstr>TIPOS DE LAYOUT</vt:lpstr>
      <vt:lpstr>FIXO</vt:lpstr>
      <vt:lpstr>LÍQUIDO</vt:lpstr>
      <vt:lpstr>HÍBRIDO</vt:lpstr>
      <vt:lpstr>LAYOUT RESPONSIVO</vt:lpstr>
      <vt:lpstr>@media</vt:lpstr>
      <vt:lpstr>media-query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 e CSS3</dc:title>
  <cp:lastModifiedBy>Claudio Lopes Ferrini Garcia</cp:lastModifiedBy>
  <cp:revision>1</cp:revision>
  <dcterms:modified xsi:type="dcterms:W3CDTF">2022-08-15T20:55:18Z</dcterms:modified>
</cp:coreProperties>
</file>